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1"/>
  </p:notesMasterIdLst>
  <p:sldIdLst>
    <p:sldId id="257" r:id="rId2"/>
    <p:sldId id="287" r:id="rId3"/>
    <p:sldId id="263" r:id="rId4"/>
    <p:sldId id="258" r:id="rId5"/>
    <p:sldId id="259" r:id="rId6"/>
    <p:sldId id="260" r:id="rId7"/>
    <p:sldId id="261" r:id="rId8"/>
    <p:sldId id="262" r:id="rId9"/>
    <p:sldId id="265" r:id="rId10"/>
    <p:sldId id="267" r:id="rId11"/>
    <p:sldId id="268" r:id="rId12"/>
    <p:sldId id="269" r:id="rId13"/>
    <p:sldId id="270" r:id="rId14"/>
    <p:sldId id="273" r:id="rId15"/>
    <p:sldId id="284" r:id="rId16"/>
    <p:sldId id="274" r:id="rId17"/>
    <p:sldId id="272" r:id="rId18"/>
    <p:sldId id="271" r:id="rId19"/>
    <p:sldId id="275" r:id="rId20"/>
    <p:sldId id="276" r:id="rId21"/>
    <p:sldId id="277" r:id="rId22"/>
    <p:sldId id="278" r:id="rId23"/>
    <p:sldId id="279" r:id="rId24"/>
    <p:sldId id="280" r:id="rId25"/>
    <p:sldId id="281" r:id="rId26"/>
    <p:sldId id="282" r:id="rId27"/>
    <p:sldId id="283" r:id="rId28"/>
    <p:sldId id="264" r:id="rId29"/>
    <p:sldId id="286" r:id="rId30"/>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94660"/>
  </p:normalViewPr>
  <p:slideViewPr>
    <p:cSldViewPr snapToGrid="0">
      <p:cViewPr varScale="1">
        <p:scale>
          <a:sx n="64" d="100"/>
          <a:sy n="64" d="100"/>
        </p:scale>
        <p:origin x="-132" y="-100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0A93ED4C-2FDF-46B4-BBFE-FB647F172CE2}" type="datetimeFigureOut">
              <a:rPr lang="en-US"/>
              <a:pPr>
                <a:defRPr/>
              </a:pPr>
              <a:t>6/4/2014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A68C8C81-F707-4559-BC64-066463DFE50B}"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TextEdit="1"/>
          </p:cNvSpPr>
          <p:nvPr>
            <p:ph type="sldImg"/>
          </p:nvPr>
        </p:nvSpPr>
        <p:spPr bwMode="auto">
          <a:noFill/>
          <a:ln>
            <a:solidFill>
              <a:srgbClr val="000000"/>
            </a:solidFill>
            <a:miter lim="800000"/>
            <a:headEnd/>
            <a:tailEnd/>
          </a:ln>
        </p:spPr>
      </p:sp>
      <p:sp>
        <p:nvSpPr>
          <p:cNvPr id="634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TextEdit="1"/>
          </p:cNvSpPr>
          <p:nvPr>
            <p:ph type="sldImg"/>
          </p:nvPr>
        </p:nvSpPr>
        <p:spPr bwMode="auto">
          <a:noFill/>
          <a:ln>
            <a:solidFill>
              <a:srgbClr val="000000"/>
            </a:solidFill>
            <a:miter lim="800000"/>
            <a:headEnd/>
            <a:tailEnd/>
          </a:ln>
        </p:spPr>
      </p:sp>
      <p:sp>
        <p:nvSpPr>
          <p:cNvPr id="7065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TextEdit="1"/>
          </p:cNvSpPr>
          <p:nvPr>
            <p:ph type="sldImg"/>
          </p:nvPr>
        </p:nvSpPr>
        <p:spPr bwMode="auto">
          <a:noFill/>
          <a:ln>
            <a:solidFill>
              <a:srgbClr val="000000"/>
            </a:solidFill>
            <a:miter lim="800000"/>
            <a:headEnd/>
            <a:tailEnd/>
          </a:ln>
        </p:spPr>
      </p:sp>
      <p:sp>
        <p:nvSpPr>
          <p:cNvPr id="7168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TextEdit="1"/>
          </p:cNvSpPr>
          <p:nvPr>
            <p:ph type="sldImg"/>
          </p:nvPr>
        </p:nvSpPr>
        <p:spPr bwMode="auto">
          <a:noFill/>
          <a:ln>
            <a:solidFill>
              <a:srgbClr val="000000"/>
            </a:solidFill>
            <a:miter lim="800000"/>
            <a:headEnd/>
            <a:tailEnd/>
          </a:ln>
        </p:spPr>
      </p:sp>
      <p:sp>
        <p:nvSpPr>
          <p:cNvPr id="7270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TextEdit="1"/>
          </p:cNvSpPr>
          <p:nvPr>
            <p:ph type="sldImg"/>
          </p:nvPr>
        </p:nvSpPr>
        <p:spPr bwMode="auto">
          <a:noFill/>
          <a:ln>
            <a:solidFill>
              <a:srgbClr val="000000"/>
            </a:solidFill>
            <a:miter lim="800000"/>
            <a:headEnd/>
            <a:tailEnd/>
          </a:ln>
        </p:spPr>
      </p:sp>
      <p:sp>
        <p:nvSpPr>
          <p:cNvPr id="7373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Rot="1" noChangeAspect="1" noTextEdit="1"/>
          </p:cNvSpPr>
          <p:nvPr>
            <p:ph type="sldImg"/>
          </p:nvPr>
        </p:nvSpPr>
        <p:spPr bwMode="auto">
          <a:noFill/>
          <a:ln>
            <a:solidFill>
              <a:srgbClr val="000000"/>
            </a:solidFill>
            <a:miter lim="800000"/>
            <a:headEnd/>
            <a:tailEnd/>
          </a:ln>
        </p:spPr>
      </p:sp>
      <p:sp>
        <p:nvSpPr>
          <p:cNvPr id="7475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Rot="1" noChangeAspect="1" noTextEdit="1"/>
          </p:cNvSpPr>
          <p:nvPr>
            <p:ph type="sldImg"/>
          </p:nvPr>
        </p:nvSpPr>
        <p:spPr bwMode="auto">
          <a:noFill/>
          <a:ln>
            <a:solidFill>
              <a:srgbClr val="000000"/>
            </a:solidFill>
            <a:miter lim="800000"/>
            <a:headEnd/>
            <a:tailEnd/>
          </a:ln>
        </p:spPr>
      </p:sp>
      <p:sp>
        <p:nvSpPr>
          <p:cNvPr id="7577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Rot="1" noChangeAspect="1" noTextEdit="1"/>
          </p:cNvSpPr>
          <p:nvPr>
            <p:ph type="sldImg"/>
          </p:nvPr>
        </p:nvSpPr>
        <p:spPr bwMode="auto">
          <a:noFill/>
          <a:ln>
            <a:solidFill>
              <a:srgbClr val="000000"/>
            </a:solidFill>
            <a:miter lim="800000"/>
            <a:headEnd/>
            <a:tailEnd/>
          </a:ln>
        </p:spPr>
      </p:sp>
      <p:sp>
        <p:nvSpPr>
          <p:cNvPr id="7680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Rot="1" noChangeAspect="1" noTextEdit="1"/>
          </p:cNvSpPr>
          <p:nvPr>
            <p:ph type="sldImg"/>
          </p:nvPr>
        </p:nvSpPr>
        <p:spPr bwMode="auto">
          <a:noFill/>
          <a:ln>
            <a:solidFill>
              <a:srgbClr val="000000"/>
            </a:solidFill>
            <a:miter lim="800000"/>
            <a:headEnd/>
            <a:tailEnd/>
          </a:ln>
        </p:spPr>
      </p:sp>
      <p:sp>
        <p:nvSpPr>
          <p:cNvPr id="7782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Rot="1" noChangeAspect="1" noTextEdit="1"/>
          </p:cNvSpPr>
          <p:nvPr>
            <p:ph type="sldImg"/>
          </p:nvPr>
        </p:nvSpPr>
        <p:spPr bwMode="auto">
          <a:noFill/>
          <a:ln>
            <a:solidFill>
              <a:srgbClr val="000000"/>
            </a:solidFill>
            <a:miter lim="800000"/>
            <a:headEnd/>
            <a:tailEnd/>
          </a:ln>
        </p:spPr>
      </p:sp>
      <p:sp>
        <p:nvSpPr>
          <p:cNvPr id="7885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Rot="1" noChangeAspect="1" noTextEdit="1"/>
          </p:cNvSpPr>
          <p:nvPr>
            <p:ph type="sldImg"/>
          </p:nvPr>
        </p:nvSpPr>
        <p:spPr bwMode="auto">
          <a:noFill/>
          <a:ln>
            <a:solidFill>
              <a:srgbClr val="000000"/>
            </a:solidFill>
            <a:miter lim="800000"/>
            <a:headEnd/>
            <a:tailEnd/>
          </a:ln>
        </p:spPr>
      </p:sp>
      <p:sp>
        <p:nvSpPr>
          <p:cNvPr id="7987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Rot="1" noChangeAspect="1" noTextEdit="1"/>
          </p:cNvSpPr>
          <p:nvPr>
            <p:ph type="sldImg"/>
          </p:nvPr>
        </p:nvSpPr>
        <p:spPr bwMode="auto">
          <a:noFill/>
          <a:ln>
            <a:solidFill>
              <a:srgbClr val="000000"/>
            </a:solidFill>
            <a:miter lim="800000"/>
            <a:headEnd/>
            <a:tailEnd/>
          </a:ln>
        </p:spPr>
      </p:sp>
      <p:sp>
        <p:nvSpPr>
          <p:cNvPr id="921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Rot="1" noChangeAspect="1" noTextEdit="1"/>
          </p:cNvSpPr>
          <p:nvPr>
            <p:ph type="sldImg"/>
          </p:nvPr>
        </p:nvSpPr>
        <p:spPr bwMode="auto">
          <a:noFill/>
          <a:ln>
            <a:solidFill>
              <a:srgbClr val="000000"/>
            </a:solidFill>
            <a:miter lim="800000"/>
            <a:headEnd/>
            <a:tailEnd/>
          </a:ln>
        </p:spPr>
      </p:sp>
      <p:sp>
        <p:nvSpPr>
          <p:cNvPr id="8089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Rot="1" noChangeAspect="1" noTextEdit="1"/>
          </p:cNvSpPr>
          <p:nvPr>
            <p:ph type="sldImg"/>
          </p:nvPr>
        </p:nvSpPr>
        <p:spPr bwMode="auto">
          <a:noFill/>
          <a:ln>
            <a:solidFill>
              <a:srgbClr val="000000"/>
            </a:solidFill>
            <a:miter lim="800000"/>
            <a:headEnd/>
            <a:tailEnd/>
          </a:ln>
        </p:spPr>
      </p:sp>
      <p:sp>
        <p:nvSpPr>
          <p:cNvPr id="8192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Rot="1" noChangeAspect="1" noTextEdit="1"/>
          </p:cNvSpPr>
          <p:nvPr>
            <p:ph type="sldImg"/>
          </p:nvPr>
        </p:nvSpPr>
        <p:spPr bwMode="auto">
          <a:noFill/>
          <a:ln>
            <a:solidFill>
              <a:srgbClr val="000000"/>
            </a:solidFill>
            <a:miter lim="800000"/>
            <a:headEnd/>
            <a:tailEnd/>
          </a:ln>
        </p:spPr>
      </p:sp>
      <p:sp>
        <p:nvSpPr>
          <p:cNvPr id="8294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Rot="1" noChangeAspect="1" noTextEdit="1"/>
          </p:cNvSpPr>
          <p:nvPr>
            <p:ph type="sldImg"/>
          </p:nvPr>
        </p:nvSpPr>
        <p:spPr bwMode="auto">
          <a:noFill/>
          <a:ln>
            <a:solidFill>
              <a:srgbClr val="000000"/>
            </a:solidFill>
            <a:miter lim="800000"/>
            <a:headEnd/>
            <a:tailEnd/>
          </a:ln>
        </p:spPr>
      </p:sp>
      <p:sp>
        <p:nvSpPr>
          <p:cNvPr id="8397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Rot="1" noChangeAspect="1" noTextEdit="1"/>
          </p:cNvSpPr>
          <p:nvPr>
            <p:ph type="sldImg"/>
          </p:nvPr>
        </p:nvSpPr>
        <p:spPr bwMode="auto">
          <a:noFill/>
          <a:ln>
            <a:solidFill>
              <a:srgbClr val="000000"/>
            </a:solidFill>
            <a:miter lim="800000"/>
            <a:headEnd/>
            <a:tailEnd/>
          </a:ln>
        </p:spPr>
      </p:sp>
      <p:sp>
        <p:nvSpPr>
          <p:cNvPr id="8499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Rot="1" noChangeAspect="1" noTextEdit="1"/>
          </p:cNvSpPr>
          <p:nvPr>
            <p:ph type="sldImg"/>
          </p:nvPr>
        </p:nvSpPr>
        <p:spPr bwMode="auto">
          <a:noFill/>
          <a:ln>
            <a:solidFill>
              <a:srgbClr val="000000"/>
            </a:solidFill>
            <a:miter lim="800000"/>
            <a:headEnd/>
            <a:tailEnd/>
          </a:ln>
        </p:spPr>
      </p:sp>
      <p:sp>
        <p:nvSpPr>
          <p:cNvPr id="8601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spect="1" noTextEdit="1"/>
          </p:cNvSpPr>
          <p:nvPr>
            <p:ph type="sldImg"/>
          </p:nvPr>
        </p:nvSpPr>
        <p:spPr bwMode="auto">
          <a:noFill/>
          <a:ln>
            <a:solidFill>
              <a:srgbClr val="000000"/>
            </a:solidFill>
            <a:miter lim="800000"/>
            <a:headEnd/>
            <a:tailEnd/>
          </a:ln>
        </p:spPr>
      </p:sp>
      <p:sp>
        <p:nvSpPr>
          <p:cNvPr id="8704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Rot="1" noChangeAspect="1" noTextEdit="1"/>
          </p:cNvSpPr>
          <p:nvPr>
            <p:ph type="sldImg"/>
          </p:nvPr>
        </p:nvSpPr>
        <p:spPr bwMode="auto">
          <a:noFill/>
          <a:ln>
            <a:solidFill>
              <a:srgbClr val="000000"/>
            </a:solidFill>
            <a:miter lim="800000"/>
            <a:headEnd/>
            <a:tailEnd/>
          </a:ln>
        </p:spPr>
      </p:sp>
      <p:sp>
        <p:nvSpPr>
          <p:cNvPr id="8806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Rot="1" noChangeAspect="1" noTextEdit="1"/>
          </p:cNvSpPr>
          <p:nvPr>
            <p:ph type="sldImg"/>
          </p:nvPr>
        </p:nvSpPr>
        <p:spPr bwMode="auto">
          <a:noFill/>
          <a:ln>
            <a:solidFill>
              <a:srgbClr val="000000"/>
            </a:solidFill>
            <a:miter lim="800000"/>
            <a:headEnd/>
            <a:tailEnd/>
          </a:ln>
        </p:spPr>
      </p:sp>
      <p:sp>
        <p:nvSpPr>
          <p:cNvPr id="8909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Rot="1" noChangeAspect="1" noTextEdit="1"/>
          </p:cNvSpPr>
          <p:nvPr>
            <p:ph type="sldImg"/>
          </p:nvPr>
        </p:nvSpPr>
        <p:spPr bwMode="auto">
          <a:noFill/>
          <a:ln>
            <a:solidFill>
              <a:srgbClr val="000000"/>
            </a:solidFill>
            <a:miter lim="800000"/>
            <a:headEnd/>
            <a:tailEnd/>
          </a:ln>
        </p:spPr>
      </p:sp>
      <p:sp>
        <p:nvSpPr>
          <p:cNvPr id="9011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TextEdit="1"/>
          </p:cNvSpPr>
          <p:nvPr>
            <p:ph type="sldImg"/>
          </p:nvPr>
        </p:nvSpPr>
        <p:spPr bwMode="auto">
          <a:noFill/>
          <a:ln>
            <a:solidFill>
              <a:srgbClr val="000000"/>
            </a:solidFill>
            <a:miter lim="800000"/>
            <a:headEnd/>
            <a:tailEnd/>
          </a:ln>
        </p:spPr>
      </p:sp>
      <p:sp>
        <p:nvSpPr>
          <p:cNvPr id="6451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TextEdit="1"/>
          </p:cNvSpPr>
          <p:nvPr>
            <p:ph type="sldImg"/>
          </p:nvPr>
        </p:nvSpPr>
        <p:spPr bwMode="auto">
          <a:noFill/>
          <a:ln>
            <a:solidFill>
              <a:srgbClr val="000000"/>
            </a:solidFill>
            <a:miter lim="800000"/>
            <a:headEnd/>
            <a:tailEnd/>
          </a:ln>
        </p:spPr>
      </p:sp>
      <p:sp>
        <p:nvSpPr>
          <p:cNvPr id="65539"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TextEdit="1"/>
          </p:cNvSpPr>
          <p:nvPr>
            <p:ph type="sldImg"/>
          </p:nvPr>
        </p:nvSpPr>
        <p:spPr bwMode="auto">
          <a:noFill/>
          <a:ln>
            <a:solidFill>
              <a:srgbClr val="000000"/>
            </a:solidFill>
            <a:miter lim="800000"/>
            <a:headEnd/>
            <a:tailEnd/>
          </a:ln>
        </p:spPr>
      </p:sp>
      <p:sp>
        <p:nvSpPr>
          <p:cNvPr id="6656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TextEdit="1"/>
          </p:cNvSpPr>
          <p:nvPr>
            <p:ph type="sldImg"/>
          </p:nvPr>
        </p:nvSpPr>
        <p:spPr bwMode="auto">
          <a:noFill/>
          <a:ln>
            <a:solidFill>
              <a:srgbClr val="000000"/>
            </a:solidFill>
            <a:miter lim="800000"/>
            <a:headEnd/>
            <a:tailEnd/>
          </a:ln>
        </p:spPr>
      </p:sp>
      <p:sp>
        <p:nvSpPr>
          <p:cNvPr id="6758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Write into the lesson – How do you feel about teaching the conventions of English?</a:t>
            </a:r>
          </a:p>
        </p:txBody>
      </p:sp>
      <p:sp>
        <p:nvSpPr>
          <p:cNvPr id="2662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AD10AC93-8527-435C-BF9D-A61039E876FE}" type="slidenum">
              <a:rPr lang="en-US">
                <a:cs typeface="Arial" charset="0"/>
              </a:rPr>
              <a:pPr fontAlgn="base">
                <a:spcBef>
                  <a:spcPct val="0"/>
                </a:spcBef>
                <a:spcAft>
                  <a:spcPct val="0"/>
                </a:spcAft>
              </a:pPr>
              <a:t>7</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TextEdit="1"/>
          </p:cNvSpPr>
          <p:nvPr>
            <p:ph type="sldImg"/>
          </p:nvPr>
        </p:nvSpPr>
        <p:spPr bwMode="auto">
          <a:noFill/>
          <a:ln>
            <a:solidFill>
              <a:srgbClr val="000000"/>
            </a:solidFill>
            <a:miter lim="800000"/>
            <a:headEnd/>
            <a:tailEnd/>
          </a:ln>
        </p:spPr>
      </p:sp>
      <p:sp>
        <p:nvSpPr>
          <p:cNvPr id="6861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TextEdit="1"/>
          </p:cNvSpPr>
          <p:nvPr>
            <p:ph type="sldImg"/>
          </p:nvPr>
        </p:nvSpPr>
        <p:spPr bwMode="auto">
          <a:noFill/>
          <a:ln>
            <a:solidFill>
              <a:srgbClr val="000000"/>
            </a:solidFill>
            <a:miter lim="800000"/>
            <a:headEnd/>
            <a:tailEnd/>
          </a:ln>
        </p:spPr>
      </p:sp>
      <p:sp>
        <p:nvSpPr>
          <p:cNvPr id="69635"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HD-PanelTitle-GrommetsCombined.png"/>
          <p:cNvPicPr>
            <a:picLocks noChangeAspect="1"/>
          </p:cNvPicPr>
          <p:nvPr/>
        </p:nvPicPr>
        <p:blipFill>
          <a:blip r:embed="rId2"/>
          <a:srcRect/>
          <a:stretch>
            <a:fillRect/>
          </a:stretch>
        </p:blipFill>
        <p:spPr bwMode="auto">
          <a:xfrm>
            <a:off x="0" y="0"/>
            <a:ext cx="12188825" cy="6856413"/>
          </a:xfrm>
          <a:prstGeom prst="rect">
            <a:avLst/>
          </a:prstGeom>
          <a:noFill/>
          <a:ln w="9525">
            <a:noFill/>
            <a:miter lim="800000"/>
            <a:headEnd/>
            <a:tailEnd/>
          </a:ln>
        </p:spPr>
      </p:pic>
      <p:cxnSp>
        <p:nvCxnSpPr>
          <p:cNvPr id="5" name="Straight Connector 14"/>
          <p:cNvCxnSpPr/>
          <p:nvPr/>
        </p:nvCxnSpPr>
        <p:spPr>
          <a:xfrm>
            <a:off x="2692400" y="3522663"/>
            <a:ext cx="6815138"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6" name="Date Placeholder 3"/>
          <p:cNvSpPr>
            <a:spLocks noGrp="1"/>
          </p:cNvSpPr>
          <p:nvPr>
            <p:ph type="dt" sz="half" idx="10"/>
          </p:nvPr>
        </p:nvSpPr>
        <p:spPr>
          <a:xfrm>
            <a:off x="7983538" y="5037138"/>
            <a:ext cx="896937" cy="279400"/>
          </a:xfrm>
        </p:spPr>
        <p:txBody>
          <a:bodyPr/>
          <a:lstStyle>
            <a:lvl1pPr>
              <a:defRPr/>
            </a:lvl1pPr>
          </a:lstStyle>
          <a:p>
            <a:pPr>
              <a:defRPr/>
            </a:pPr>
            <a:fld id="{A4C8DD5E-C257-4720-AC9C-74D85E7C4483}" type="datetimeFigureOut">
              <a:rPr lang="en-US"/>
              <a:pPr>
                <a:defRPr/>
              </a:pPr>
              <a:t>6/4/2014</a:t>
            </a:fld>
            <a:endParaRPr lang="en-US"/>
          </a:p>
        </p:txBody>
      </p:sp>
      <p:sp>
        <p:nvSpPr>
          <p:cNvPr id="7" name="Footer Placeholder 4"/>
          <p:cNvSpPr>
            <a:spLocks noGrp="1"/>
          </p:cNvSpPr>
          <p:nvPr>
            <p:ph type="ftr" sz="quarter" idx="11"/>
          </p:nvPr>
        </p:nvSpPr>
        <p:spPr>
          <a:xfrm>
            <a:off x="2692400" y="5037138"/>
            <a:ext cx="5214938" cy="279400"/>
          </a:xfrm>
        </p:spPr>
        <p:txBody>
          <a:bodyPr/>
          <a:lstStyle>
            <a:lvl1pPr>
              <a:defRPr/>
            </a:lvl1pPr>
          </a:lstStyle>
          <a:p>
            <a:pPr>
              <a:defRPr/>
            </a:pPr>
            <a:endParaRPr lang="en-US"/>
          </a:p>
        </p:txBody>
      </p:sp>
      <p:sp>
        <p:nvSpPr>
          <p:cNvPr id="8" name="Slide Number Placeholder 5"/>
          <p:cNvSpPr>
            <a:spLocks noGrp="1"/>
          </p:cNvSpPr>
          <p:nvPr>
            <p:ph type="sldNum" sz="quarter" idx="12"/>
          </p:nvPr>
        </p:nvSpPr>
        <p:spPr>
          <a:xfrm>
            <a:off x="8956675" y="5037138"/>
            <a:ext cx="550863" cy="279400"/>
          </a:xfrm>
        </p:spPr>
        <p:txBody>
          <a:bodyPr/>
          <a:lstStyle>
            <a:lvl1pPr>
              <a:defRPr/>
            </a:lvl1pPr>
          </a:lstStyle>
          <a:p>
            <a:pPr>
              <a:defRPr/>
            </a:pPr>
            <a:fld id="{8DC1AE4F-5422-4268-8E8E-47F0B9A4AE7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C10A045-F3C0-47FE-A663-E73F15B2402D}"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14300C0-C7D3-4F8B-BB93-B9D770E6974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cxnSp>
        <p:nvCxnSpPr>
          <p:cNvPr id="4" name="Straight Connector 14"/>
          <p:cNvCxnSpPr/>
          <p:nvPr/>
        </p:nvCxnSpPr>
        <p:spPr>
          <a:xfrm>
            <a:off x="1395413" y="41402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303868" y="982132"/>
            <a:ext cx="9592732" cy="2954868"/>
          </a:xfrm>
        </p:spPr>
        <p:txBody>
          <a:bodyP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2EC525B-88F2-4346-B2C0-7F386A4CC907}"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7FE373A-4A3D-45C4-BB0F-D405AA1CAD4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5" name="TextBox 13"/>
          <p:cNvSpPr txBox="1"/>
          <p:nvPr/>
        </p:nvSpPr>
        <p:spPr>
          <a:xfrm>
            <a:off x="862013" y="879475"/>
            <a:ext cx="609600" cy="585788"/>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4"/>
          <p:cNvSpPr txBox="1"/>
          <p:nvPr/>
        </p:nvSpPr>
        <p:spPr>
          <a:xfrm>
            <a:off x="10599738" y="2827338"/>
            <a:ext cx="609600" cy="585787"/>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cxnSp>
        <p:nvCxnSpPr>
          <p:cNvPr id="7" name="Straight Connector 18"/>
          <p:cNvCxnSpPr/>
          <p:nvPr/>
        </p:nvCxnSpPr>
        <p:spPr>
          <a:xfrm>
            <a:off x="1395413" y="41402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370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fld id="{E5708115-ADE5-4AF2-B377-7BBBEA427D8A}" type="datetimeFigureOut">
              <a:rPr lang="en-US"/>
              <a:pPr>
                <a:defRPr/>
              </a:pPr>
              <a:t>6/4/2014</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1" name="Slide Number Placeholder 5"/>
          <p:cNvSpPr>
            <a:spLocks noGrp="1"/>
          </p:cNvSpPr>
          <p:nvPr>
            <p:ph type="sldNum" sz="quarter" idx="16"/>
          </p:nvPr>
        </p:nvSpPr>
        <p:spPr/>
        <p:txBody>
          <a:bodyPr/>
          <a:lstStyle>
            <a:lvl1pPr>
              <a:defRPr/>
            </a:lvl1pPr>
          </a:lstStyle>
          <a:p>
            <a:pPr>
              <a:defRPr/>
            </a:pPr>
            <a:fld id="{E3F20DCB-66CF-4FF4-8304-3896944DB58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C786068-9DAF-43BD-9CC7-BD14B96E8FA9}" type="datetimeFigureOut">
              <a:rPr lang="en-US"/>
              <a:pPr>
                <a:defRPr/>
              </a:pPr>
              <a:t>6/4/2014</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9DCDE3-69C8-465C-86A6-E0892A173F9B}"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5" name="TextBox 11"/>
          <p:cNvSpPr txBox="1"/>
          <p:nvPr/>
        </p:nvSpPr>
        <p:spPr>
          <a:xfrm>
            <a:off x="862013" y="879475"/>
            <a:ext cx="609600" cy="585788"/>
          </a:xfrm>
          <a:prstGeom prst="rect">
            <a:avLst/>
          </a:prstGeom>
        </p:spPr>
        <p:txBody>
          <a:bodyPr anchor="ctr"/>
          <a:lstStyle/>
          <a:p>
            <a:pPr fontAlgn="auto">
              <a:spcBef>
                <a:spcPts val="0"/>
              </a:spcBef>
              <a:spcAft>
                <a:spcPts val="0"/>
              </a:spcAft>
              <a:defRPr/>
            </a:pPr>
            <a:r>
              <a:rPr lang="en-US" sz="8000" dirty="0">
                <a:latin typeface="+mn-lt"/>
                <a:cs typeface="+mn-cs"/>
              </a:rPr>
              <a:t>“</a:t>
            </a:r>
          </a:p>
        </p:txBody>
      </p:sp>
      <p:sp>
        <p:nvSpPr>
          <p:cNvPr id="6" name="TextBox 12"/>
          <p:cNvSpPr txBox="1"/>
          <p:nvPr/>
        </p:nvSpPr>
        <p:spPr>
          <a:xfrm>
            <a:off x="10599738" y="2598738"/>
            <a:ext cx="609600" cy="585787"/>
          </a:xfrm>
          <a:prstGeom prst="rect">
            <a:avLst/>
          </a:prstGeom>
        </p:spPr>
        <p:txBody>
          <a:bodyPr anchor="ctr"/>
          <a:lstStyle/>
          <a:p>
            <a:pPr algn="r" fontAlgn="auto">
              <a:spcBef>
                <a:spcPts val="0"/>
              </a:spcBef>
              <a:spcAft>
                <a:spcPts val="0"/>
              </a:spcAft>
              <a:defRPr/>
            </a:pPr>
            <a:r>
              <a:rPr lang="en-US" sz="8000" dirty="0">
                <a:latin typeface="+mn-lt"/>
                <a:cs typeface="+mn-cs"/>
              </a:rPr>
              <a:t>”</a:t>
            </a:r>
          </a:p>
        </p:txBody>
      </p:sp>
      <p:cxnSp>
        <p:nvCxnSpPr>
          <p:cNvPr id="7" name="Straight Connector 25"/>
          <p:cNvCxnSpPr/>
          <p:nvPr/>
        </p:nvCxnSpPr>
        <p:spPr>
          <a:xfrm>
            <a:off x="1395413" y="34290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446213" y="982132"/>
            <a:ext cx="9296398" cy="2243668"/>
          </a:xfrm>
        </p:spPr>
        <p:txBody>
          <a:bodyP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8" name="Date Placeholder 3"/>
          <p:cNvSpPr>
            <a:spLocks noGrp="1"/>
          </p:cNvSpPr>
          <p:nvPr>
            <p:ph type="dt" sz="half" idx="14"/>
          </p:nvPr>
        </p:nvSpPr>
        <p:spPr/>
        <p:txBody>
          <a:bodyPr/>
          <a:lstStyle>
            <a:lvl1pPr>
              <a:defRPr/>
            </a:lvl1pPr>
          </a:lstStyle>
          <a:p>
            <a:pPr>
              <a:defRPr/>
            </a:pPr>
            <a:fld id="{2E0E1988-CD5B-4D7F-9F1F-BBC40180A5CA}" type="datetimeFigureOut">
              <a:rPr lang="en-US"/>
              <a:pPr>
                <a:defRPr/>
              </a:pPr>
              <a:t>6/4/2014</a:t>
            </a:fld>
            <a:endParaRPr lang="en-US"/>
          </a:p>
        </p:txBody>
      </p:sp>
      <p:sp>
        <p:nvSpPr>
          <p:cNvPr id="9" name="Footer Placeholder 4"/>
          <p:cNvSpPr>
            <a:spLocks noGrp="1"/>
          </p:cNvSpPr>
          <p:nvPr>
            <p:ph type="ftr" sz="quarter" idx="15"/>
          </p:nvPr>
        </p:nvSpPr>
        <p:spPr/>
        <p:txBody>
          <a:bodyPr/>
          <a:lstStyle>
            <a:lvl1pPr>
              <a:defRPr/>
            </a:lvl1pPr>
          </a:lstStyle>
          <a:p>
            <a:pPr>
              <a:defRPr/>
            </a:pPr>
            <a:endParaRPr lang="en-US"/>
          </a:p>
        </p:txBody>
      </p:sp>
      <p:sp>
        <p:nvSpPr>
          <p:cNvPr id="10" name="Slide Number Placeholder 5"/>
          <p:cNvSpPr>
            <a:spLocks noGrp="1"/>
          </p:cNvSpPr>
          <p:nvPr>
            <p:ph type="sldNum" sz="quarter" idx="16"/>
          </p:nvPr>
        </p:nvSpPr>
        <p:spPr/>
        <p:txBody>
          <a:bodyPr/>
          <a:lstStyle>
            <a:lvl1pPr>
              <a:defRPr/>
            </a:lvl1pPr>
          </a:lstStyle>
          <a:p>
            <a:pPr>
              <a:defRPr/>
            </a:pPr>
            <a:fld id="{B2E314CB-536F-4319-A67B-894A7F349815}"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cxnSp>
        <p:nvCxnSpPr>
          <p:cNvPr id="5" name="Straight Connector 14"/>
          <p:cNvCxnSpPr/>
          <p:nvPr/>
        </p:nvCxnSpPr>
        <p:spPr>
          <a:xfrm>
            <a:off x="1395413" y="3429000"/>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5401" y="982132"/>
            <a:ext cx="9609666" cy="2243668"/>
          </a:xfrm>
        </p:spPr>
        <p:txBody>
          <a:bodyPr rtlCol="0">
            <a:normAutofit/>
          </a:bodyPr>
          <a:lstStyle>
            <a:lvl1pPr>
              <a:defRPr lang="en-US" b="0" dirty="0"/>
            </a:lvl1pPr>
          </a:lstStyle>
          <a:p>
            <a:pPr lvl="0"/>
            <a:r>
              <a:rPr lang="en-US" smtClean="0"/>
              <a:t>Click to edit Master title style</a:t>
            </a:r>
            <a:endParaRPr lang="en-US" dirty="0"/>
          </a:p>
        </p:txBody>
      </p:sp>
      <p:sp>
        <p:nvSpPr>
          <p:cNvPr id="11"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4"/>
          </p:nvPr>
        </p:nvSpPr>
        <p:spPr/>
        <p:txBody>
          <a:bodyPr/>
          <a:lstStyle>
            <a:lvl1pPr>
              <a:defRPr/>
            </a:lvl1pPr>
          </a:lstStyle>
          <a:p>
            <a:pPr>
              <a:defRPr/>
            </a:pPr>
            <a:fld id="{2C667919-38C5-4EDA-86B8-B43DDB8D9474}" type="datetimeFigureOut">
              <a:rPr lang="en-US"/>
              <a:pPr>
                <a:defRPr/>
              </a:pPr>
              <a:t>6/4/2014</a:t>
            </a:fld>
            <a:endParaRPr lang="en-US"/>
          </a:p>
        </p:txBody>
      </p:sp>
      <p:sp>
        <p:nvSpPr>
          <p:cNvPr id="7" name="Footer Placeholder 4"/>
          <p:cNvSpPr>
            <a:spLocks noGrp="1"/>
          </p:cNvSpPr>
          <p:nvPr>
            <p:ph type="ftr" sz="quarter" idx="15"/>
          </p:nvPr>
        </p:nvSpPr>
        <p:spPr/>
        <p:txBody>
          <a:bodyPr/>
          <a:lstStyle>
            <a:lvl1pPr>
              <a:defRPr/>
            </a:lvl1pPr>
          </a:lstStyle>
          <a:p>
            <a:pPr>
              <a:defRPr/>
            </a:pPr>
            <a:endParaRPr lang="en-US"/>
          </a:p>
        </p:txBody>
      </p:sp>
      <p:sp>
        <p:nvSpPr>
          <p:cNvPr id="8" name="Slide Number Placeholder 5"/>
          <p:cNvSpPr>
            <a:spLocks noGrp="1"/>
          </p:cNvSpPr>
          <p:nvPr>
            <p:ph type="sldNum" sz="quarter" idx="16"/>
          </p:nvPr>
        </p:nvSpPr>
        <p:spPr/>
        <p:txBody>
          <a:bodyPr/>
          <a:lstStyle>
            <a:lvl1pPr>
              <a:defRPr/>
            </a:lvl1pPr>
          </a:lstStyle>
          <a:p>
            <a:pPr>
              <a:defRPr/>
            </a:pPr>
            <a:fld id="{5FC8F3C9-FE77-452F-A271-D41EDDFC8A01}"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cxnSp>
        <p:nvCxnSpPr>
          <p:cNvPr id="4" name="Straight Connector 13"/>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41FB5461-37C1-449C-9584-BFE0F676D98E}"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E26B48D-1750-423B-BB30-9D6901B2A383}"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cxnSp>
        <p:nvCxnSpPr>
          <p:cNvPr id="4" name="Straight Connector 13"/>
          <p:cNvCxnSpPr/>
          <p:nvPr/>
        </p:nvCxnSpPr>
        <p:spPr>
          <a:xfrm>
            <a:off x="8864600" y="990600"/>
            <a:ext cx="0" cy="487680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EFE72417-4D04-4171-A5B7-91E2B9B06F6A}"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C285E98-DA68-45CC-9434-EA25D0F3B9A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4" name="Straight Connector 6"/>
          <p:cNvCxnSpPr/>
          <p:nvPr/>
        </p:nvCxnSpPr>
        <p:spPr>
          <a:xfrm>
            <a:off x="1395413" y="2420938"/>
            <a:ext cx="9407525" cy="0"/>
          </a:xfrm>
          <a:prstGeom prst="line">
            <a:avLst/>
          </a:prstGeom>
          <a:ln>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9F95269C-9124-400C-9266-C2F2213065B2}"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DF1E224-33D3-4299-88BA-A8EA7B8421A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15"/>
          <p:cNvCxnSpPr/>
          <p:nvPr/>
        </p:nvCxnSpPr>
        <p:spPr>
          <a:xfrm>
            <a:off x="2012950" y="3709988"/>
            <a:ext cx="81629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375A50C-30B5-4C66-9573-E4F81590C2A5}"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D5DA2B3-5A29-4F8C-AE5D-3CB09BD5B031}"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5" name="Straight Connector 7"/>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Date Placeholder 4"/>
          <p:cNvSpPr>
            <a:spLocks noGrp="1"/>
          </p:cNvSpPr>
          <p:nvPr>
            <p:ph type="dt" sz="half" idx="10"/>
          </p:nvPr>
        </p:nvSpPr>
        <p:spPr/>
        <p:txBody>
          <a:bodyPr/>
          <a:lstStyle>
            <a:lvl1pPr>
              <a:defRPr/>
            </a:lvl1pPr>
          </a:lstStyle>
          <a:p>
            <a:pPr>
              <a:defRPr/>
            </a:pPr>
            <a:fld id="{F166D2C0-C50A-4854-B116-FB878BCC4AB4}" type="datetimeFigureOut">
              <a:rPr lang="en-US"/>
              <a:pPr>
                <a:defRPr/>
              </a:pPr>
              <a:t>6/4/2014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EF03083A-1A60-4ABF-9434-6245572729B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17"/>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1" y="2658533"/>
            <a:ext cx="4718304" cy="576262"/>
          </a:xfrm>
        </p:spPr>
        <p:txBody>
          <a:bodyPr anchor="b">
            <a:noAutofit/>
          </a:bodyPr>
          <a:lstStyle>
            <a:lvl1pPr marL="0" indent="0">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1" y="3243262"/>
            <a:ext cx="4718304" cy="263260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6"/>
          <p:cNvSpPr>
            <a:spLocks noGrp="1"/>
          </p:cNvSpPr>
          <p:nvPr>
            <p:ph type="dt" sz="half" idx="10"/>
          </p:nvPr>
        </p:nvSpPr>
        <p:spPr/>
        <p:txBody>
          <a:bodyPr/>
          <a:lstStyle>
            <a:lvl1pPr>
              <a:defRPr/>
            </a:lvl1pPr>
          </a:lstStyle>
          <a:p>
            <a:pPr>
              <a:defRPr/>
            </a:pPr>
            <a:fld id="{562D2A98-A0ED-4895-9598-2FFA7D6E6C69}" type="datetimeFigureOut">
              <a:rPr lang="en-US"/>
              <a:pPr>
                <a:defRPr/>
              </a:pPr>
              <a:t>6/4/2014</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1997F0DC-7AEA-4833-8C26-010DF820EEC0}"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cxnSp>
        <p:nvCxnSpPr>
          <p:cNvPr id="3" name="Straight Connector 13"/>
          <p:cNvCxnSpPr/>
          <p:nvPr/>
        </p:nvCxnSpPr>
        <p:spPr>
          <a:xfrm>
            <a:off x="1395413" y="2420938"/>
            <a:ext cx="94075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2"/>
          <p:cNvSpPr>
            <a:spLocks noGrp="1"/>
          </p:cNvSpPr>
          <p:nvPr>
            <p:ph type="dt" sz="half" idx="10"/>
          </p:nvPr>
        </p:nvSpPr>
        <p:spPr/>
        <p:txBody>
          <a:bodyPr/>
          <a:lstStyle>
            <a:lvl1pPr>
              <a:defRPr/>
            </a:lvl1pPr>
          </a:lstStyle>
          <a:p>
            <a:pPr>
              <a:defRPr/>
            </a:pPr>
            <a:fld id="{CFE097F2-6F6F-42F1-8DCC-28456E001EEF}" type="datetimeFigureOut">
              <a:rPr lang="en-US"/>
              <a:pPr>
                <a:defRPr/>
              </a:pPr>
              <a:t>6/4/2014</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4FC93B49-FD63-4CA5-8A49-27851108908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0D60F31-3688-416A-A485-F83BD66E0959}" type="datetimeFigureOut">
              <a:rPr lang="en-US"/>
              <a:pPr>
                <a:defRPr/>
              </a:pPr>
              <a:t>6/4/2014</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0D61B44B-2F19-46F4-A5DD-ACE04B52CC9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15"/>
          <p:cNvCxnSpPr/>
          <p:nvPr/>
        </p:nvCxnSpPr>
        <p:spPr>
          <a:xfrm>
            <a:off x="1395413" y="2913063"/>
            <a:ext cx="35147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pPr>
              <a:defRPr/>
            </a:pPr>
            <a:fld id="{5EB7F8CD-8DBD-4733-81DC-113510B24925}" type="datetimeFigureOut">
              <a:rPr lang="en-US"/>
              <a:pPr>
                <a:defRPr/>
              </a:pPr>
              <a:t>6/4/2014</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8736CDBA-BCA2-48C6-BE3E-B617732CD787}"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rtlCol="0">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295399" y="3255432"/>
            <a:ext cx="6241816"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7D862C6-5FBC-4F2B-8994-75418689DD9B}" type="datetimeFigureOut">
              <a:rPr lang="en-US"/>
              <a:pPr>
                <a:defRPr/>
              </a:pPr>
              <a:t>6/4/2014</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DE1B5C2-6363-42DA-9930-E1576AEACC9E}"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026" name="Picture 6" descr="HD-PanelContent-GrommetsCombined.png"/>
          <p:cNvPicPr>
            <a:picLocks noChangeAspect="1"/>
          </p:cNvPicPr>
          <p:nvPr/>
        </p:nvPicPr>
        <p:blipFill>
          <a:blip r:embed="rId19"/>
          <a:srcRect/>
          <a:stretch>
            <a:fillRect/>
          </a:stretch>
        </p:blipFill>
        <p:spPr bwMode="auto">
          <a:xfrm>
            <a:off x="0" y="0"/>
            <a:ext cx="12188825" cy="6856413"/>
          </a:xfrm>
          <a:prstGeom prst="rect">
            <a:avLst/>
          </a:prstGeom>
          <a:noFill/>
          <a:ln w="9525">
            <a:noFill/>
            <a:miter lim="800000"/>
            <a:headEnd/>
            <a:tailEnd/>
          </a:ln>
        </p:spPr>
      </p:pic>
      <p:sp>
        <p:nvSpPr>
          <p:cNvPr id="1027" name="Title Placeholder 1"/>
          <p:cNvSpPr>
            <a:spLocks noGrp="1"/>
          </p:cNvSpPr>
          <p:nvPr>
            <p:ph type="title"/>
          </p:nvPr>
        </p:nvSpPr>
        <p:spPr bwMode="auto">
          <a:xfrm>
            <a:off x="1295400" y="982663"/>
            <a:ext cx="9601200" cy="130333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Text Placeholder 2"/>
          <p:cNvSpPr>
            <a:spLocks noGrp="1"/>
          </p:cNvSpPr>
          <p:nvPr>
            <p:ph type="body" idx="1"/>
          </p:nvPr>
        </p:nvSpPr>
        <p:spPr bwMode="auto">
          <a:xfrm>
            <a:off x="1295400" y="2557463"/>
            <a:ext cx="9601200" cy="3317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8677275" y="5969000"/>
            <a:ext cx="1600200" cy="279400"/>
          </a:xfrm>
          <a:prstGeom prst="rect">
            <a:avLst/>
          </a:prstGeom>
        </p:spPr>
        <p:txBody>
          <a:bodyPr vert="horz" lIns="91440" tIns="45720" rIns="91440" bIns="45720" rtlCol="0" anchor="ctr"/>
          <a:lstStyle>
            <a:lvl1pPr algn="r" fontAlgn="auto">
              <a:spcBef>
                <a:spcPts val="0"/>
              </a:spcBef>
              <a:spcAft>
                <a:spcPts val="0"/>
              </a:spcAft>
              <a:defRPr sz="1000" b="0" i="0" smtClean="0">
                <a:solidFill>
                  <a:schemeClr val="tx1"/>
                </a:solidFill>
                <a:effectLst/>
                <a:latin typeface="+mn-lt"/>
                <a:cs typeface="+mn-cs"/>
              </a:defRPr>
            </a:lvl1pPr>
          </a:lstStyle>
          <a:p>
            <a:pPr>
              <a:defRPr/>
            </a:pPr>
            <a:fld id="{9DD9B46A-C7B1-4453-93D7-6DF75E6AE64B}" type="datetimeFigureOut">
              <a:rPr lang="en-US"/>
              <a:pPr>
                <a:defRPr/>
              </a:pPr>
              <a:t>6/4/2014</a:t>
            </a:fld>
            <a:endParaRPr lang="en-US"/>
          </a:p>
        </p:txBody>
      </p:sp>
      <p:sp>
        <p:nvSpPr>
          <p:cNvPr id="5" name="Footer Placeholder 4"/>
          <p:cNvSpPr>
            <a:spLocks noGrp="1"/>
          </p:cNvSpPr>
          <p:nvPr>
            <p:ph type="ftr" sz="quarter" idx="3"/>
          </p:nvPr>
        </p:nvSpPr>
        <p:spPr>
          <a:xfrm>
            <a:off x="1295400" y="5969000"/>
            <a:ext cx="7305675" cy="279400"/>
          </a:xfrm>
          <a:prstGeom prst="rect">
            <a:avLst/>
          </a:prstGeom>
        </p:spPr>
        <p:txBody>
          <a:bodyPr vert="horz" lIns="91440" tIns="45720" rIns="91440" bIns="45720" rtlCol="0" anchor="ctr"/>
          <a:lstStyle>
            <a:lvl1pPr algn="l" fontAlgn="auto">
              <a:spcBef>
                <a:spcPts val="0"/>
              </a:spcBef>
              <a:spcAft>
                <a:spcPts val="0"/>
              </a:spcAft>
              <a:defRPr sz="1000" b="0" i="0">
                <a:solidFill>
                  <a:schemeClr val="tx1"/>
                </a:solidFill>
                <a:effectLst/>
                <a:latin typeface="+mn-lt"/>
                <a:cs typeface="+mn-cs"/>
              </a:defRPr>
            </a:lvl1pPr>
          </a:lstStyle>
          <a:p>
            <a:pPr>
              <a:defRPr/>
            </a:pPr>
            <a:endParaRPr lang="en-US"/>
          </a:p>
        </p:txBody>
      </p:sp>
      <p:sp>
        <p:nvSpPr>
          <p:cNvPr id="6" name="Slide Number Placeholder 5"/>
          <p:cNvSpPr>
            <a:spLocks noGrp="1"/>
          </p:cNvSpPr>
          <p:nvPr>
            <p:ph type="sldNum" sz="quarter" idx="4"/>
          </p:nvPr>
        </p:nvSpPr>
        <p:spPr>
          <a:xfrm>
            <a:off x="10353675" y="5969000"/>
            <a:ext cx="542925" cy="279400"/>
          </a:xfrm>
          <a:prstGeom prst="rect">
            <a:avLst/>
          </a:prstGeom>
        </p:spPr>
        <p:txBody>
          <a:bodyPr vert="horz" lIns="91440" tIns="45720" rIns="91440" bIns="45720" rtlCol="0" anchor="ctr"/>
          <a:lstStyle>
            <a:lvl1pPr algn="r" fontAlgn="auto">
              <a:spcBef>
                <a:spcPts val="0"/>
              </a:spcBef>
              <a:spcAft>
                <a:spcPts val="0"/>
              </a:spcAft>
              <a:defRPr sz="1000" b="0" i="0" smtClean="0">
                <a:solidFill>
                  <a:schemeClr val="tx1"/>
                </a:solidFill>
                <a:effectLst/>
                <a:latin typeface="+mn-lt"/>
                <a:cs typeface="+mn-cs"/>
              </a:defRPr>
            </a:lvl1pPr>
          </a:lstStyle>
          <a:p>
            <a:pPr>
              <a:defRPr/>
            </a:pPr>
            <a:fld id="{6858AFAD-5C73-4F5D-BC69-EF9C7C721DEE}"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695" r:id="rId7"/>
    <p:sldLayoutId id="2147483702" r:id="rId8"/>
    <p:sldLayoutId id="2147483694" r:id="rId9"/>
    <p:sldLayoutId id="2147483693" r:id="rId10"/>
    <p:sldLayoutId id="2147483703" r:id="rId11"/>
    <p:sldLayoutId id="2147483704" r:id="rId12"/>
    <p:sldLayoutId id="2147483692" r:id="rId13"/>
    <p:sldLayoutId id="2147483705" r:id="rId14"/>
    <p:sldLayoutId id="2147483706" r:id="rId15"/>
    <p:sldLayoutId id="2147483707" r:id="rId16"/>
    <p:sldLayoutId id="2147483708" r:id="rId17"/>
  </p:sldLayoutIdLst>
  <p:txStyles>
    <p:titleStyle>
      <a:lvl1pPr algn="ctr" defTabSz="457200" rtl="0" fontAlgn="base">
        <a:spcBef>
          <a:spcPct val="0"/>
        </a:spcBef>
        <a:spcAft>
          <a:spcPct val="0"/>
        </a:spcAft>
        <a:defRPr sz="4400" kern="1200">
          <a:ln w="3175" cmpd="sng">
            <a:noFill/>
          </a:ln>
          <a:solidFill>
            <a:srgbClr val="262626"/>
          </a:solidFill>
          <a:latin typeface="+mj-lt"/>
          <a:ea typeface="+mj-ea"/>
          <a:cs typeface="+mj-cs"/>
        </a:defRPr>
      </a:lvl1pPr>
      <a:lvl2pPr algn="ctr" defTabSz="457200" rtl="0" fontAlgn="base">
        <a:spcBef>
          <a:spcPct val="0"/>
        </a:spcBef>
        <a:spcAft>
          <a:spcPct val="0"/>
        </a:spcAft>
        <a:defRPr sz="4400">
          <a:solidFill>
            <a:srgbClr val="262626"/>
          </a:solidFill>
          <a:latin typeface="Garamond" pitchFamily="18" charset="0"/>
        </a:defRPr>
      </a:lvl2pPr>
      <a:lvl3pPr algn="ctr" defTabSz="457200" rtl="0" fontAlgn="base">
        <a:spcBef>
          <a:spcPct val="0"/>
        </a:spcBef>
        <a:spcAft>
          <a:spcPct val="0"/>
        </a:spcAft>
        <a:defRPr sz="4400">
          <a:solidFill>
            <a:srgbClr val="262626"/>
          </a:solidFill>
          <a:latin typeface="Garamond" pitchFamily="18" charset="0"/>
        </a:defRPr>
      </a:lvl3pPr>
      <a:lvl4pPr algn="ctr" defTabSz="457200" rtl="0" fontAlgn="base">
        <a:spcBef>
          <a:spcPct val="0"/>
        </a:spcBef>
        <a:spcAft>
          <a:spcPct val="0"/>
        </a:spcAft>
        <a:defRPr sz="4400">
          <a:solidFill>
            <a:srgbClr val="262626"/>
          </a:solidFill>
          <a:latin typeface="Garamond" pitchFamily="18" charset="0"/>
        </a:defRPr>
      </a:lvl4pPr>
      <a:lvl5pPr algn="ctr" defTabSz="457200" rtl="0" fontAlgn="base">
        <a:spcBef>
          <a:spcPct val="0"/>
        </a:spcBef>
        <a:spcAft>
          <a:spcPct val="0"/>
        </a:spcAft>
        <a:defRPr sz="4400">
          <a:solidFill>
            <a:srgbClr val="262626"/>
          </a:solidFill>
          <a:latin typeface="Garamond"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fontAlgn="base">
        <a:spcBef>
          <a:spcPct val="20000"/>
        </a:spcBef>
        <a:spcAft>
          <a:spcPts val="600"/>
        </a:spcAft>
        <a:buClr>
          <a:schemeClr val="accent1"/>
        </a:buClr>
        <a:buSzPct val="115000"/>
        <a:buFont typeface="Arial" charset="0"/>
        <a:buChar char="•"/>
        <a:defRPr sz="2400" kern="1200">
          <a:solidFill>
            <a:srgbClr val="262626"/>
          </a:solidFill>
          <a:latin typeface="+mn-lt"/>
          <a:ea typeface="+mn-ea"/>
          <a:cs typeface="+mn-cs"/>
        </a:defRPr>
      </a:lvl1pPr>
      <a:lvl2pPr marL="742950" indent="-285750" algn="l" defTabSz="457200" rtl="0" fontAlgn="base">
        <a:spcBef>
          <a:spcPct val="20000"/>
        </a:spcBef>
        <a:spcAft>
          <a:spcPts val="600"/>
        </a:spcAft>
        <a:buClr>
          <a:schemeClr val="accent1"/>
        </a:buClr>
        <a:buSzPct val="115000"/>
        <a:buFont typeface="Arial" charset="0"/>
        <a:buChar char="•"/>
        <a:defRPr sz="2000" kern="1200">
          <a:solidFill>
            <a:srgbClr val="262626"/>
          </a:solidFill>
          <a:latin typeface="+mn-lt"/>
          <a:ea typeface="+mn-ea"/>
          <a:cs typeface="+mn-cs"/>
        </a:defRPr>
      </a:lvl2pPr>
      <a:lvl3pPr marL="1200150" indent="-285750" algn="l" defTabSz="457200" rtl="0" fontAlgn="base">
        <a:spcBef>
          <a:spcPct val="20000"/>
        </a:spcBef>
        <a:spcAft>
          <a:spcPts val="600"/>
        </a:spcAft>
        <a:buClr>
          <a:schemeClr val="accent1"/>
        </a:buClr>
        <a:buSzPct val="115000"/>
        <a:buFont typeface="Arial" charset="0"/>
        <a:buChar char="•"/>
        <a:defRPr kern="1200">
          <a:solidFill>
            <a:srgbClr val="262626"/>
          </a:solidFill>
          <a:latin typeface="+mn-lt"/>
          <a:ea typeface="+mn-ea"/>
          <a:cs typeface="+mn-cs"/>
        </a:defRPr>
      </a:lvl3pPr>
      <a:lvl4pPr marL="1543050" indent="-171450" algn="l" defTabSz="457200" rtl="0" fontAlgn="base">
        <a:spcBef>
          <a:spcPct val="20000"/>
        </a:spcBef>
        <a:spcAft>
          <a:spcPts val="600"/>
        </a:spcAft>
        <a:buClr>
          <a:schemeClr val="accent1"/>
        </a:buClr>
        <a:buSzPct val="115000"/>
        <a:buFont typeface="Arial" charset="0"/>
        <a:buChar char="•"/>
        <a:defRPr sz="1600" kern="1200">
          <a:solidFill>
            <a:srgbClr val="262626"/>
          </a:solidFill>
          <a:latin typeface="+mn-lt"/>
          <a:ea typeface="+mn-ea"/>
          <a:cs typeface="+mn-cs"/>
        </a:defRPr>
      </a:lvl4pPr>
      <a:lvl5pPr marL="2000250" indent="-171450" algn="l" defTabSz="457200" rtl="0" fontAlgn="base">
        <a:spcBef>
          <a:spcPct val="20000"/>
        </a:spcBef>
        <a:spcAft>
          <a:spcPts val="600"/>
        </a:spcAft>
        <a:buClr>
          <a:schemeClr val="accent1"/>
        </a:buClr>
        <a:buSzPct val="115000"/>
        <a:buFont typeface="Arial" charset="0"/>
        <a:buChar char="•"/>
        <a:defRPr sz="1400" kern="1200">
          <a:solidFill>
            <a:srgbClr val="262626"/>
          </a:solidFill>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https://www.youtube.com/watch?v=06OowJl1J_k"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e5fPLtuqjCc"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ctrTitle"/>
          </p:nvPr>
        </p:nvSpPr>
        <p:spPr>
          <a:xfrm>
            <a:off x="1524000" y="590550"/>
            <a:ext cx="9144000" cy="2387600"/>
          </a:xfrm>
        </p:spPr>
        <p:txBody>
          <a:bodyPr/>
          <a:lstStyle/>
          <a:p>
            <a:r>
              <a:rPr lang="en-US" smtClean="0">
                <a:ln>
                  <a:noFill/>
                </a:ln>
              </a:rPr>
              <a:t>Commas, Conjunctions, </a:t>
            </a:r>
            <a:br>
              <a:rPr lang="en-US" smtClean="0">
                <a:ln>
                  <a:noFill/>
                </a:ln>
              </a:rPr>
            </a:br>
            <a:r>
              <a:rPr lang="en-US" smtClean="0">
                <a:ln>
                  <a:noFill/>
                </a:ln>
              </a:rPr>
              <a:t>and a Million Dollars</a:t>
            </a:r>
          </a:p>
        </p:txBody>
      </p:sp>
      <p:sp>
        <p:nvSpPr>
          <p:cNvPr id="20482" name="Subtitle 2"/>
          <p:cNvSpPr>
            <a:spLocks noGrp="1"/>
          </p:cNvSpPr>
          <p:nvPr>
            <p:ph type="subTitle" idx="1"/>
          </p:nvPr>
        </p:nvSpPr>
        <p:spPr>
          <a:xfrm>
            <a:off x="1524000" y="2874963"/>
            <a:ext cx="9144000" cy="1655762"/>
          </a:xfrm>
        </p:spPr>
        <p:txBody>
          <a:bodyPr/>
          <a:lstStyle/>
          <a:p>
            <a:r>
              <a:rPr lang="en-US" smtClean="0"/>
              <a:t>Commas after Introductory Elements</a:t>
            </a:r>
          </a:p>
        </p:txBody>
      </p:sp>
      <p:pic>
        <p:nvPicPr>
          <p:cNvPr id="20483" name="Picture 3"/>
          <p:cNvPicPr>
            <a:picLocks noChangeAspect="1"/>
          </p:cNvPicPr>
          <p:nvPr/>
        </p:nvPicPr>
        <p:blipFill>
          <a:blip r:embed="rId3"/>
          <a:srcRect/>
          <a:stretch>
            <a:fillRect/>
          </a:stretch>
        </p:blipFill>
        <p:spPr bwMode="auto">
          <a:xfrm>
            <a:off x="3341688" y="3516313"/>
            <a:ext cx="5715000" cy="2295525"/>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algn="l"/>
            <a:r>
              <a:rPr lang="en-US" smtClean="0">
                <a:ln>
                  <a:noFill/>
                </a:ln>
              </a:rPr>
              <a:t>Invitation to Notice</a:t>
            </a:r>
          </a:p>
        </p:txBody>
      </p:sp>
      <p:sp>
        <p:nvSpPr>
          <p:cNvPr id="29698" name="Content Placeholder 2"/>
          <p:cNvSpPr>
            <a:spLocks noGrp="1"/>
          </p:cNvSpPr>
          <p:nvPr>
            <p:ph idx="1"/>
          </p:nvPr>
        </p:nvSpPr>
        <p:spPr/>
        <p:txBody>
          <a:bodyPr/>
          <a:lstStyle/>
          <a:p>
            <a:pPr marL="0" indent="0">
              <a:buFont typeface="Arial" charset="0"/>
              <a:buNone/>
            </a:pPr>
            <a:r>
              <a:rPr lang="en-US" sz="3200" smtClean="0"/>
              <a:t>If this were a movie, I’d probably have to kill off my father in the first scene.   </a:t>
            </a:r>
            <a:r>
              <a:rPr lang="en-US" smtClean="0"/>
              <a:t>--Paul Acampora, </a:t>
            </a:r>
            <a:r>
              <a:rPr lang="en-US" i="1" smtClean="0"/>
              <a:t>Defining Dulcie </a:t>
            </a:r>
            <a:r>
              <a:rPr lang="en-US" smtClean="0"/>
              <a:t>(2006)</a:t>
            </a:r>
            <a:endParaRPr lang="en-US" sz="32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lgn="l" fontAlgn="auto">
              <a:spcAft>
                <a:spcPts val="0"/>
              </a:spcAft>
              <a:defRPr/>
            </a:pPr>
            <a:r>
              <a:rPr lang="en-US" sz="3600" dirty="0">
                <a:ln>
                  <a:noFill/>
                </a:ln>
                <a:solidFill>
                  <a:prstClr val="black">
                    <a:lumMod val="85000"/>
                    <a:lumOff val="15000"/>
                  </a:prstClr>
                </a:solidFill>
                <a:ea typeface="+mn-ea"/>
                <a:cs typeface="+mn-cs"/>
              </a:rPr>
              <a:t>If this were a movie, I’d probably have to kill off my father in the first scene.</a:t>
            </a:r>
            <a:endParaRPr lang="en-US" sz="3600" dirty="0">
              <a:solidFill>
                <a:schemeClr val="tx1">
                  <a:lumMod val="85000"/>
                  <a:lumOff val="15000"/>
                </a:schemeClr>
              </a:solidFill>
            </a:endParaRPr>
          </a:p>
        </p:txBody>
      </p:sp>
      <p:sp>
        <p:nvSpPr>
          <p:cNvPr id="3" name="Content Placeholder 2"/>
          <p:cNvSpPr>
            <a:spLocks noGrp="1"/>
          </p:cNvSpPr>
          <p:nvPr>
            <p:ph idx="1"/>
          </p:nvPr>
        </p:nvSpPr>
        <p:spPr/>
        <p:txBody>
          <a:bodyPr rtlCol="0">
            <a:normAutofit/>
          </a:bodyPr>
          <a:lstStyle/>
          <a:p>
            <a:pPr marL="0" indent="0" fontAlgn="auto">
              <a:buFont typeface="Arial"/>
              <a:buNone/>
              <a:defRPr/>
            </a:pPr>
            <a:r>
              <a:rPr lang="en-US" dirty="0" smtClean="0">
                <a:solidFill>
                  <a:schemeClr val="tx1">
                    <a:lumMod val="85000"/>
                    <a:lumOff val="15000"/>
                  </a:schemeClr>
                </a:solidFill>
              </a:rPr>
              <a:t>Probe beyond “What do you notice?”</a:t>
            </a:r>
          </a:p>
          <a:p>
            <a:pPr marL="0" indent="0" fontAlgn="auto">
              <a:buFont typeface="Arial"/>
              <a:buNone/>
              <a:defRPr/>
            </a:pPr>
            <a:r>
              <a:rPr lang="en-US" dirty="0" smtClean="0">
                <a:solidFill>
                  <a:schemeClr val="tx1">
                    <a:lumMod val="85000"/>
                    <a:lumOff val="15000"/>
                  </a:schemeClr>
                </a:solidFill>
              </a:rPr>
              <a:t>Craft:</a:t>
            </a:r>
          </a:p>
          <a:p>
            <a:pPr fontAlgn="auto">
              <a:buFont typeface="Arial"/>
              <a:buChar char="•"/>
              <a:defRPr/>
            </a:pPr>
            <a:r>
              <a:rPr lang="en-US" dirty="0" smtClean="0">
                <a:solidFill>
                  <a:schemeClr val="tx1">
                    <a:lumMod val="85000"/>
                    <a:lumOff val="15000"/>
                  </a:schemeClr>
                </a:solidFill>
              </a:rPr>
              <a:t>What’s working with the text?</a:t>
            </a:r>
          </a:p>
          <a:p>
            <a:pPr fontAlgn="auto">
              <a:buFont typeface="Arial"/>
              <a:buChar char="•"/>
              <a:defRPr/>
            </a:pPr>
            <a:r>
              <a:rPr lang="en-US" dirty="0" smtClean="0">
                <a:solidFill>
                  <a:schemeClr val="tx1">
                    <a:lumMod val="85000"/>
                    <a:lumOff val="15000"/>
                  </a:schemeClr>
                </a:solidFill>
              </a:rPr>
              <a:t>What’s effective?</a:t>
            </a:r>
          </a:p>
          <a:p>
            <a:pPr fontAlgn="auto">
              <a:buFont typeface="Arial"/>
              <a:buChar char="•"/>
              <a:defRPr/>
            </a:pPr>
            <a:r>
              <a:rPr lang="en-US" dirty="0" smtClean="0">
                <a:solidFill>
                  <a:schemeClr val="tx1">
                    <a:lumMod val="85000"/>
                    <a:lumOff val="15000"/>
                  </a:schemeClr>
                </a:solidFill>
              </a:rPr>
              <a:t>Where’s the good writing?</a:t>
            </a:r>
          </a:p>
          <a:p>
            <a:pPr fontAlgn="auto">
              <a:buFont typeface="Arial"/>
              <a:buChar char="•"/>
              <a:defRPr/>
            </a:pPr>
            <a:r>
              <a:rPr lang="en-US" dirty="0" smtClean="0">
                <a:solidFill>
                  <a:schemeClr val="tx1">
                    <a:lumMod val="85000"/>
                    <a:lumOff val="15000"/>
                  </a:schemeClr>
                </a:solidFill>
              </a:rPr>
              <a:t>What else?</a:t>
            </a:r>
            <a:endParaRPr lang="en-US" dirty="0">
              <a:solidFill>
                <a:schemeClr val="tx1">
                  <a:lumMod val="85000"/>
                  <a:lumOff val="15000"/>
                </a:schemeClr>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lgn="l" fontAlgn="auto">
              <a:spcAft>
                <a:spcPts val="0"/>
              </a:spcAft>
              <a:defRPr/>
            </a:pPr>
            <a:r>
              <a:rPr lang="en-US" sz="3600" dirty="0">
                <a:ln>
                  <a:noFill/>
                </a:ln>
                <a:solidFill>
                  <a:prstClr val="black">
                    <a:lumMod val="85000"/>
                    <a:lumOff val="15000"/>
                  </a:prstClr>
                </a:solidFill>
                <a:ea typeface="+mn-ea"/>
                <a:cs typeface="+mn-cs"/>
              </a:rPr>
              <a:t>If this were a movie, I’d probably have to kill off my father in the first scene.</a:t>
            </a:r>
            <a:endParaRPr lang="en-US" sz="3600" dirty="0">
              <a:solidFill>
                <a:schemeClr val="tx1">
                  <a:lumMod val="85000"/>
                  <a:lumOff val="15000"/>
                </a:schemeClr>
              </a:solidFill>
            </a:endParaRPr>
          </a:p>
        </p:txBody>
      </p:sp>
      <p:sp>
        <p:nvSpPr>
          <p:cNvPr id="3" name="Content Placeholder 2"/>
          <p:cNvSpPr>
            <a:spLocks noGrp="1"/>
          </p:cNvSpPr>
          <p:nvPr>
            <p:ph idx="1"/>
          </p:nvPr>
        </p:nvSpPr>
        <p:spPr/>
        <p:txBody>
          <a:bodyPr rtlCol="0">
            <a:normAutofit lnSpcReduction="10000"/>
          </a:bodyPr>
          <a:lstStyle/>
          <a:p>
            <a:pPr marL="0" indent="0" fontAlgn="auto">
              <a:buFont typeface="Arial"/>
              <a:buNone/>
              <a:defRPr/>
            </a:pPr>
            <a:r>
              <a:rPr lang="en-US" dirty="0" smtClean="0">
                <a:solidFill>
                  <a:schemeClr val="tx1">
                    <a:lumMod val="85000"/>
                    <a:lumOff val="15000"/>
                  </a:schemeClr>
                </a:solidFill>
              </a:rPr>
              <a:t>Probe beyond “What do you notice?”</a:t>
            </a:r>
          </a:p>
          <a:p>
            <a:pPr marL="0" indent="0" fontAlgn="auto">
              <a:buFont typeface="Arial"/>
              <a:buNone/>
              <a:defRPr/>
            </a:pPr>
            <a:r>
              <a:rPr lang="en-US" dirty="0" smtClean="0">
                <a:solidFill>
                  <a:schemeClr val="tx1">
                    <a:lumMod val="85000"/>
                    <a:lumOff val="15000"/>
                  </a:schemeClr>
                </a:solidFill>
              </a:rPr>
              <a:t>Punctuation:</a:t>
            </a:r>
          </a:p>
          <a:p>
            <a:pPr fontAlgn="auto">
              <a:buFont typeface="Arial"/>
              <a:buChar char="•"/>
              <a:defRPr/>
            </a:pPr>
            <a:r>
              <a:rPr lang="en-US" dirty="0" smtClean="0">
                <a:solidFill>
                  <a:schemeClr val="tx1">
                    <a:lumMod val="85000"/>
                    <a:lumOff val="15000"/>
                  </a:schemeClr>
                </a:solidFill>
              </a:rPr>
              <a:t>What’s the punctuation doing?</a:t>
            </a:r>
          </a:p>
          <a:p>
            <a:pPr fontAlgn="auto">
              <a:buFont typeface="Arial"/>
              <a:buChar char="•"/>
              <a:defRPr/>
            </a:pPr>
            <a:r>
              <a:rPr lang="en-US" dirty="0" smtClean="0">
                <a:solidFill>
                  <a:schemeClr val="tx1">
                    <a:lumMod val="85000"/>
                    <a:lumOff val="15000"/>
                  </a:schemeClr>
                </a:solidFill>
              </a:rPr>
              <a:t>What effect does the punctuation have on my reading aloud?</a:t>
            </a:r>
          </a:p>
          <a:p>
            <a:pPr fontAlgn="auto">
              <a:buFont typeface="Arial"/>
              <a:buChar char="•"/>
              <a:defRPr/>
            </a:pPr>
            <a:r>
              <a:rPr lang="en-US" dirty="0" smtClean="0">
                <a:solidFill>
                  <a:schemeClr val="tx1">
                    <a:lumMod val="85000"/>
                    <a:lumOff val="15000"/>
                  </a:schemeClr>
                </a:solidFill>
              </a:rPr>
              <a:t>What changes if we remove it? Use something else?</a:t>
            </a:r>
          </a:p>
          <a:p>
            <a:pPr fontAlgn="auto">
              <a:buFont typeface="Arial"/>
              <a:buChar char="•"/>
              <a:defRPr/>
            </a:pPr>
            <a:r>
              <a:rPr lang="en-US" dirty="0" smtClean="0">
                <a:solidFill>
                  <a:schemeClr val="tx1">
                    <a:lumMod val="85000"/>
                    <a:lumOff val="15000"/>
                  </a:schemeClr>
                </a:solidFill>
              </a:rPr>
              <a:t>What’s the writer accomplishing with his or her choices?</a:t>
            </a:r>
          </a:p>
          <a:p>
            <a:pPr fontAlgn="auto">
              <a:buFont typeface="Arial"/>
              <a:buChar char="•"/>
              <a:defRPr/>
            </a:pPr>
            <a:r>
              <a:rPr lang="en-US" dirty="0" smtClean="0">
                <a:solidFill>
                  <a:schemeClr val="tx1">
                    <a:lumMod val="85000"/>
                    <a:lumOff val="15000"/>
                  </a:schemeClr>
                </a:solidFill>
              </a:rPr>
              <a:t>What else?</a:t>
            </a:r>
            <a:endParaRPr lang="en-US" dirty="0">
              <a:solidFill>
                <a:schemeClr val="tx1">
                  <a:lumMod val="85000"/>
                  <a:lumOff val="15000"/>
                </a:schemeClr>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algn="l" fontAlgn="auto">
              <a:spcAft>
                <a:spcPts val="0"/>
              </a:spcAft>
              <a:defRPr/>
            </a:pPr>
            <a:r>
              <a:rPr lang="en-US" sz="3200" dirty="0" smtClean="0">
                <a:ln>
                  <a:noFill/>
                </a:ln>
                <a:solidFill>
                  <a:prstClr val="black">
                    <a:lumMod val="85000"/>
                    <a:lumOff val="15000"/>
                  </a:prstClr>
                </a:solidFill>
                <a:ea typeface="+mn-ea"/>
                <a:cs typeface="+mn-cs"/>
              </a:rPr>
              <a:t>Invitation to Imitate</a:t>
            </a:r>
            <a:endParaRPr lang="en-US" dirty="0">
              <a:solidFill>
                <a:schemeClr val="tx1">
                  <a:lumMod val="85000"/>
                  <a:lumOff val="15000"/>
                </a:schemeClr>
              </a:solidFill>
            </a:endParaRPr>
          </a:p>
        </p:txBody>
      </p:sp>
      <p:sp>
        <p:nvSpPr>
          <p:cNvPr id="3" name="Content Placeholder 2"/>
          <p:cNvSpPr>
            <a:spLocks noGrp="1"/>
          </p:cNvSpPr>
          <p:nvPr>
            <p:ph sz="half" idx="1"/>
          </p:nvPr>
        </p:nvSpPr>
        <p:spPr>
          <a:xfrm>
            <a:off x="1298575" y="2560638"/>
            <a:ext cx="4718050" cy="3309937"/>
          </a:xfrm>
        </p:spPr>
        <p:txBody>
          <a:bodyPr rtlCol="0">
            <a:normAutofit fontScale="92500" lnSpcReduction="10000"/>
          </a:bodyPr>
          <a:lstStyle/>
          <a:p>
            <a:pPr fontAlgn="auto">
              <a:buFont typeface="Arial"/>
              <a:buChar char="•"/>
              <a:defRPr/>
            </a:pPr>
            <a:r>
              <a:rPr lang="en-US" dirty="0">
                <a:solidFill>
                  <a:schemeClr val="tx1">
                    <a:lumMod val="85000"/>
                    <a:lumOff val="15000"/>
                  </a:schemeClr>
                </a:solidFill>
              </a:rPr>
              <a:t>If this were a movie, I’d probably have to kill off my father in the first scene</a:t>
            </a:r>
            <a:r>
              <a:rPr lang="en-US" dirty="0" smtClean="0">
                <a:solidFill>
                  <a:schemeClr val="tx1">
                    <a:lumMod val="85000"/>
                    <a:lumOff val="15000"/>
                  </a:schemeClr>
                </a:solidFill>
              </a:rPr>
              <a:t>.</a:t>
            </a:r>
          </a:p>
          <a:p>
            <a:pPr fontAlgn="auto">
              <a:buFont typeface="Arial"/>
              <a:buChar char="•"/>
              <a:defRPr/>
            </a:pPr>
            <a:r>
              <a:rPr lang="en-US" dirty="0" smtClean="0">
                <a:solidFill>
                  <a:schemeClr val="tx1">
                    <a:lumMod val="85000"/>
                    <a:lumOff val="15000"/>
                  </a:schemeClr>
                </a:solidFill>
              </a:rPr>
              <a:t>If my life is a movie, I hope it has a happy ending. </a:t>
            </a:r>
            <a:r>
              <a:rPr lang="en-US" sz="1900" dirty="0" smtClean="0">
                <a:solidFill>
                  <a:schemeClr val="tx1">
                    <a:lumMod val="85000"/>
                    <a:lumOff val="15000"/>
                  </a:schemeClr>
                </a:solidFill>
              </a:rPr>
              <a:t>(Colleen’s imitation)</a:t>
            </a:r>
          </a:p>
          <a:p>
            <a:pPr fontAlgn="auto">
              <a:buFont typeface="Arial"/>
              <a:buChar char="•"/>
              <a:defRPr/>
            </a:pPr>
            <a:r>
              <a:rPr lang="en-US" dirty="0" smtClean="0">
                <a:solidFill>
                  <a:schemeClr val="tx1">
                    <a:lumMod val="85000"/>
                    <a:lumOff val="15000"/>
                  </a:schemeClr>
                </a:solidFill>
              </a:rPr>
              <a:t>If my dad were a TV star, he’d be Ward Cleaver. He always had to help you see everything about your mistakes. </a:t>
            </a:r>
            <a:r>
              <a:rPr lang="en-US" sz="1900" dirty="0" smtClean="0">
                <a:solidFill>
                  <a:schemeClr val="tx1">
                    <a:lumMod val="85000"/>
                    <a:lumOff val="15000"/>
                  </a:schemeClr>
                </a:solidFill>
              </a:rPr>
              <a:t>(Jeff’s imitation)</a:t>
            </a:r>
            <a:endParaRPr lang="en-US" sz="1900" dirty="0">
              <a:solidFill>
                <a:schemeClr val="tx1">
                  <a:lumMod val="85000"/>
                  <a:lumOff val="15000"/>
                </a:schemeClr>
              </a:solidFill>
            </a:endParaRPr>
          </a:p>
        </p:txBody>
      </p:sp>
      <p:sp>
        <p:nvSpPr>
          <p:cNvPr id="4" name="Content Placeholder 3"/>
          <p:cNvSpPr>
            <a:spLocks noGrp="1"/>
          </p:cNvSpPr>
          <p:nvPr>
            <p:ph sz="half" idx="2"/>
          </p:nvPr>
        </p:nvSpPr>
        <p:spPr>
          <a:xfrm>
            <a:off x="6181725" y="2560638"/>
            <a:ext cx="4718050" cy="3309937"/>
          </a:xfrm>
        </p:spPr>
        <p:txBody>
          <a:bodyPr rtlCol="0">
            <a:normAutofit fontScale="92500" lnSpcReduction="10000"/>
          </a:bodyPr>
          <a:lstStyle/>
          <a:p>
            <a:pPr marL="0" indent="0" fontAlgn="auto">
              <a:buFont typeface="Arial"/>
              <a:buNone/>
              <a:defRPr/>
            </a:pPr>
            <a:r>
              <a:rPr lang="en-US" dirty="0" smtClean="0">
                <a:solidFill>
                  <a:schemeClr val="tx1">
                    <a:lumMod val="85000"/>
                    <a:lumOff val="15000"/>
                  </a:schemeClr>
                </a:solidFill>
              </a:rPr>
              <a:t>Inviting students to imitate:</a:t>
            </a:r>
          </a:p>
          <a:p>
            <a:pPr fontAlgn="auto">
              <a:buFont typeface="Arial"/>
              <a:buChar char="•"/>
              <a:defRPr/>
            </a:pPr>
            <a:r>
              <a:rPr lang="en-US" dirty="0" smtClean="0">
                <a:solidFill>
                  <a:schemeClr val="tx1">
                    <a:lumMod val="85000"/>
                    <a:lumOff val="15000"/>
                  </a:schemeClr>
                </a:solidFill>
              </a:rPr>
              <a:t>Deconstruct the sentence for its prominent features.</a:t>
            </a:r>
          </a:p>
          <a:p>
            <a:pPr fontAlgn="auto">
              <a:buFont typeface="Arial"/>
              <a:buChar char="•"/>
              <a:defRPr/>
            </a:pPr>
            <a:r>
              <a:rPr lang="en-US" dirty="0" smtClean="0">
                <a:solidFill>
                  <a:schemeClr val="tx1">
                    <a:lumMod val="85000"/>
                    <a:lumOff val="15000"/>
                  </a:schemeClr>
                </a:solidFill>
              </a:rPr>
              <a:t>Show an imitation of your own or a student’s and connect back to the prominent features.</a:t>
            </a:r>
          </a:p>
          <a:p>
            <a:pPr fontAlgn="auto">
              <a:buFont typeface="Arial"/>
              <a:buChar char="•"/>
              <a:defRPr/>
            </a:pPr>
            <a:r>
              <a:rPr lang="en-US" dirty="0" smtClean="0">
                <a:solidFill>
                  <a:schemeClr val="tx1">
                    <a:lumMod val="85000"/>
                    <a:lumOff val="15000"/>
                  </a:schemeClr>
                </a:solidFill>
              </a:rPr>
              <a:t>Show students how to insert their ideas and experiences and still imitate the structure.</a:t>
            </a:r>
            <a:endParaRPr lang="en-US" dirty="0">
              <a:solidFill>
                <a:schemeClr val="tx1">
                  <a:lumMod val="85000"/>
                  <a:lumOff val="15000"/>
                </a:schemeClr>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r>
              <a:rPr lang="en-US" smtClean="0">
                <a:ln>
                  <a:noFill/>
                </a:ln>
              </a:rPr>
              <a:t>Invitation to Celebrate</a:t>
            </a:r>
          </a:p>
        </p:txBody>
      </p:sp>
      <p:pic>
        <p:nvPicPr>
          <p:cNvPr id="33794" name="Content Placeholder 3"/>
          <p:cNvPicPr>
            <a:picLocks noGrp="1" noChangeAspect="1"/>
          </p:cNvPicPr>
          <p:nvPr>
            <p:ph idx="1"/>
          </p:nvPr>
        </p:nvPicPr>
        <p:blipFill>
          <a:blip r:embed="rId3"/>
          <a:srcRect/>
          <a:stretch>
            <a:fillRect/>
          </a:stretch>
        </p:blipFill>
        <p:spPr>
          <a:xfrm>
            <a:off x="3900488" y="2119313"/>
            <a:ext cx="4391025" cy="4017962"/>
          </a:xfr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r>
              <a:rPr lang="en-US" smtClean="0">
                <a:ln>
                  <a:noFill/>
                </a:ln>
              </a:rPr>
              <a:t>Invitation to Collect</a:t>
            </a:r>
          </a:p>
        </p:txBody>
      </p:sp>
      <p:sp>
        <p:nvSpPr>
          <p:cNvPr id="34818" name="Content Placeholder 2"/>
          <p:cNvSpPr>
            <a:spLocks noGrp="1"/>
          </p:cNvSpPr>
          <p:nvPr>
            <p:ph idx="1"/>
          </p:nvPr>
        </p:nvSpPr>
        <p:spPr/>
        <p:txBody>
          <a:bodyPr/>
          <a:lstStyle/>
          <a:p>
            <a:r>
              <a:rPr lang="en-US" smtClean="0"/>
              <a:t>Search writing that students have already read.</a:t>
            </a:r>
          </a:p>
          <a:p>
            <a:r>
              <a:rPr lang="en-US" smtClean="0"/>
              <a:t>When students find a sentence, they write it down in their writer’s notebook.</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a:xfrm>
            <a:off x="1266825" y="611188"/>
            <a:ext cx="9601200" cy="1303337"/>
          </a:xfrm>
        </p:spPr>
        <p:txBody>
          <a:bodyPr/>
          <a:lstStyle/>
          <a:p>
            <a:r>
              <a:rPr lang="en-US" smtClean="0">
                <a:ln>
                  <a:noFill/>
                </a:ln>
              </a:rPr>
              <a:t>More Noticing</a:t>
            </a:r>
          </a:p>
        </p:txBody>
      </p:sp>
      <p:pic>
        <p:nvPicPr>
          <p:cNvPr id="35842" name="Content Placeholder 4"/>
          <p:cNvPicPr>
            <a:picLocks noGrp="1" noChangeAspect="1"/>
          </p:cNvPicPr>
          <p:nvPr>
            <p:ph sz="half" idx="2"/>
          </p:nvPr>
        </p:nvPicPr>
        <p:blipFill>
          <a:blip r:embed="rId3"/>
          <a:srcRect/>
          <a:stretch>
            <a:fillRect/>
          </a:stretch>
        </p:blipFill>
        <p:spPr>
          <a:xfrm>
            <a:off x="7315200" y="2560638"/>
            <a:ext cx="2451100" cy="3309937"/>
          </a:xfrm>
        </p:spPr>
      </p:pic>
      <p:sp>
        <p:nvSpPr>
          <p:cNvPr id="35843" name="Rectangle 1"/>
          <p:cNvSpPr>
            <a:spLocks noGrp="1" noChangeArrowheads="1"/>
          </p:cNvSpPr>
          <p:nvPr>
            <p:ph sz="half" idx="1"/>
          </p:nvPr>
        </p:nvSpPr>
        <p:spPr>
          <a:xfrm>
            <a:off x="1409700" y="2551113"/>
            <a:ext cx="5905500" cy="4616450"/>
          </a:xfrm>
        </p:spPr>
        <p:txBody>
          <a:bodyPr anchor="ctr">
            <a:spAutoFit/>
          </a:bodyPr>
          <a:lstStyle/>
          <a:p>
            <a:pPr marL="0" indent="0" defTabSz="914400" eaLnBrk="0" hangingPunct="0">
              <a:spcBef>
                <a:spcPct val="0"/>
              </a:spcBef>
              <a:spcAft>
                <a:spcPct val="0"/>
              </a:spcAft>
              <a:buClrTx/>
              <a:buSzTx/>
              <a:buFontTx/>
              <a:buNone/>
            </a:pPr>
            <a:r>
              <a:rPr lang="en-US" altLang="en-US" sz="1200" i="1" smtClean="0">
                <a:solidFill>
                  <a:schemeClr val="tx1"/>
                </a:solidFill>
                <a:latin typeface="Arial" charset="0"/>
                <a:cs typeface="Times New Roman" pitchFamily="18" charset="0"/>
              </a:rPr>
              <a:t>When she took Amy’s hand, she was startled by how damp it felt.</a:t>
            </a:r>
            <a:endParaRPr lang="en-US" altLang="en-US" sz="9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200" smtClean="0">
                <a:solidFill>
                  <a:schemeClr val="tx1"/>
                </a:solidFill>
                <a:latin typeface="Arial" charset="0"/>
                <a:cs typeface="Times New Roman" pitchFamily="18" charset="0"/>
              </a:rPr>
              <a:t>	--Scott Smith, </a:t>
            </a:r>
            <a:r>
              <a:rPr lang="en-US" altLang="en-US" sz="1200" i="1" smtClean="0">
                <a:solidFill>
                  <a:schemeClr val="tx1"/>
                </a:solidFill>
                <a:latin typeface="Arial" charset="0"/>
                <a:cs typeface="Times New Roman" pitchFamily="18" charset="0"/>
              </a:rPr>
              <a:t>The Ruins</a:t>
            </a:r>
          </a:p>
          <a:p>
            <a:pPr marL="0" indent="0" defTabSz="914400" eaLnBrk="0" hangingPunct="0">
              <a:spcBef>
                <a:spcPct val="0"/>
              </a:spcBef>
              <a:spcAft>
                <a:spcPct val="0"/>
              </a:spcAft>
              <a:buClrTx/>
              <a:buSzTx/>
              <a:buFontTx/>
              <a:buNone/>
            </a:pPr>
            <a:endParaRPr lang="en-US" altLang="en-US" sz="9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200" i="1" smtClean="0">
                <a:solidFill>
                  <a:schemeClr val="tx1"/>
                </a:solidFill>
                <a:latin typeface="Arial" charset="0"/>
                <a:cs typeface="Times New Roman" pitchFamily="18" charset="0"/>
              </a:rPr>
              <a:t>When the web is finished, the spider waits for insects to fly into its web.</a:t>
            </a:r>
            <a:endParaRPr lang="en-US" altLang="en-US" sz="9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200" smtClean="0">
                <a:solidFill>
                  <a:schemeClr val="tx1"/>
                </a:solidFill>
                <a:latin typeface="Arial" charset="0"/>
                <a:cs typeface="Times New Roman" pitchFamily="18" charset="0"/>
              </a:rPr>
              <a:t>	--Seymour Simon, </a:t>
            </a:r>
            <a:r>
              <a:rPr lang="en-US" altLang="en-US" sz="1200" i="1" smtClean="0">
                <a:solidFill>
                  <a:schemeClr val="tx1"/>
                </a:solidFill>
                <a:latin typeface="Arial" charset="0"/>
                <a:cs typeface="Times New Roman" pitchFamily="18" charset="0"/>
              </a:rPr>
              <a:t>Spiders</a:t>
            </a:r>
          </a:p>
          <a:p>
            <a:pPr marL="0" indent="0" defTabSz="914400" eaLnBrk="0" hangingPunct="0">
              <a:spcBef>
                <a:spcPct val="0"/>
              </a:spcBef>
              <a:spcAft>
                <a:spcPct val="0"/>
              </a:spcAft>
              <a:buClrTx/>
              <a:buSzTx/>
              <a:buFontTx/>
              <a:buNone/>
            </a:pPr>
            <a:endParaRPr lang="en-US" altLang="en-US" sz="9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200" i="1" smtClean="0">
                <a:solidFill>
                  <a:schemeClr val="tx1"/>
                </a:solidFill>
                <a:latin typeface="Arial" charset="0"/>
                <a:cs typeface="Times New Roman" pitchFamily="18" charset="0"/>
              </a:rPr>
              <a:t>Before the players begin drills, they must warm up properly.</a:t>
            </a:r>
            <a:endParaRPr lang="en-US" altLang="en-US" sz="9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200" smtClean="0">
                <a:solidFill>
                  <a:schemeClr val="tx1"/>
                </a:solidFill>
                <a:latin typeface="Arial" charset="0"/>
                <a:cs typeface="Times New Roman" pitchFamily="18" charset="0"/>
              </a:rPr>
              <a:t>	--Jeff Savage, </a:t>
            </a:r>
            <a:r>
              <a:rPr lang="en-US" altLang="en-US" sz="1200" i="1" smtClean="0">
                <a:solidFill>
                  <a:schemeClr val="tx1"/>
                </a:solidFill>
                <a:latin typeface="Arial" charset="0"/>
                <a:cs typeface="Times New Roman" pitchFamily="18" charset="0"/>
              </a:rPr>
              <a:t>Play-by-Play Football</a:t>
            </a: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800" smtClean="0">
                <a:solidFill>
                  <a:schemeClr val="tx1"/>
                </a:solidFill>
                <a:latin typeface="Arial" charset="0"/>
              </a:rPr>
              <a:t>When an AAAWWUBBIS is the first word of a sentence, it causes a comma; AAAWWUBBIS’s are regular comma causers. If a sentence starts with an AAAWWUBBIS, you are probably going to need a comma somewhere in the sentence.</a:t>
            </a: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200" i="1" smtClean="0">
              <a:solidFill>
                <a:schemeClr val="tx1"/>
              </a:solidFill>
              <a:latin typeface="Arial" charset="0"/>
            </a:endParaRPr>
          </a:p>
          <a:p>
            <a:pPr marL="0" indent="0" defTabSz="914400" eaLnBrk="0" hangingPunct="0">
              <a:spcBef>
                <a:spcPct val="0"/>
              </a:spcBef>
              <a:spcAft>
                <a:spcPct val="0"/>
              </a:spcAft>
              <a:buClrTx/>
              <a:buSzTx/>
              <a:buFontTx/>
              <a:buNone/>
            </a:pPr>
            <a:endParaRPr lang="en-US" altLang="en-US" sz="1800" smtClean="0">
              <a:solidFill>
                <a:schemeClr val="tx1"/>
              </a:solidFill>
              <a:latin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1">
            <a:hlinkClick r:id="rId3"/>
          </p:cNvPr>
          <p:cNvPicPr>
            <a:picLocks noChangeAspect="1"/>
          </p:cNvPicPr>
          <p:nvPr/>
        </p:nvPicPr>
        <p:blipFill>
          <a:blip r:embed="rId4"/>
          <a:srcRect/>
          <a:stretch>
            <a:fillRect/>
          </a:stretch>
        </p:blipFill>
        <p:spPr bwMode="auto">
          <a:xfrm>
            <a:off x="4964113" y="1273175"/>
            <a:ext cx="6200775" cy="4162425"/>
          </a:xfrm>
          <a:prstGeom prst="rect">
            <a:avLst/>
          </a:prstGeom>
          <a:noFill/>
          <a:ln w="9525">
            <a:noFill/>
            <a:miter lim="800000"/>
            <a:headEnd/>
            <a:tailEnd/>
          </a:ln>
        </p:spPr>
      </p:pic>
      <p:sp>
        <p:nvSpPr>
          <p:cNvPr id="36866" name="TextBox 2"/>
          <p:cNvSpPr txBox="1">
            <a:spLocks noChangeArrowheads="1"/>
          </p:cNvSpPr>
          <p:nvPr/>
        </p:nvSpPr>
        <p:spPr bwMode="auto">
          <a:xfrm>
            <a:off x="1027113" y="2192338"/>
            <a:ext cx="3600450" cy="646112"/>
          </a:xfrm>
          <a:prstGeom prst="rect">
            <a:avLst/>
          </a:prstGeom>
          <a:noFill/>
          <a:ln w="9525">
            <a:noFill/>
            <a:miter lim="800000"/>
            <a:headEnd/>
            <a:tailEnd/>
          </a:ln>
        </p:spPr>
        <p:txBody>
          <a:bodyPr>
            <a:spAutoFit/>
          </a:bodyPr>
          <a:lstStyle/>
          <a:p>
            <a:r>
              <a:rPr lang="en-US" sz="3600">
                <a:latin typeface="Garamond" pitchFamily="18" charset="0"/>
              </a:rPr>
              <a:t>Invitation to Write</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9" name="Picture 1"/>
          <p:cNvPicPr>
            <a:picLocks noChangeAspect="1"/>
          </p:cNvPicPr>
          <p:nvPr/>
        </p:nvPicPr>
        <p:blipFill>
          <a:blip r:embed="rId3"/>
          <a:srcRect/>
          <a:stretch>
            <a:fillRect/>
          </a:stretch>
        </p:blipFill>
        <p:spPr bwMode="auto">
          <a:xfrm>
            <a:off x="7974013" y="1611313"/>
            <a:ext cx="3186112" cy="2693987"/>
          </a:xfrm>
          <a:prstGeom prst="rect">
            <a:avLst/>
          </a:prstGeom>
          <a:noFill/>
          <a:ln w="9525">
            <a:noFill/>
            <a:miter lim="800000"/>
            <a:headEnd/>
            <a:tailEnd/>
          </a:ln>
        </p:spPr>
      </p:pic>
      <p:sp>
        <p:nvSpPr>
          <p:cNvPr id="37890" name="TextBox 2"/>
          <p:cNvSpPr txBox="1">
            <a:spLocks noChangeArrowheads="1"/>
          </p:cNvSpPr>
          <p:nvPr/>
        </p:nvSpPr>
        <p:spPr bwMode="auto">
          <a:xfrm>
            <a:off x="765175" y="942975"/>
            <a:ext cx="7105650" cy="4030663"/>
          </a:xfrm>
          <a:prstGeom prst="rect">
            <a:avLst/>
          </a:prstGeom>
          <a:noFill/>
          <a:ln w="9525">
            <a:noFill/>
            <a:miter lim="800000"/>
            <a:headEnd/>
            <a:tailEnd/>
          </a:ln>
        </p:spPr>
        <p:txBody>
          <a:bodyPr>
            <a:spAutoFit/>
          </a:bodyPr>
          <a:lstStyle/>
          <a:p>
            <a:r>
              <a:rPr lang="en-US" sz="3600">
                <a:latin typeface="Garamond" pitchFamily="18" charset="0"/>
              </a:rPr>
              <a:t>Invitation to Write</a:t>
            </a:r>
          </a:p>
          <a:p>
            <a:r>
              <a:rPr lang="en-US" sz="2000">
                <a:latin typeface="Garamond" pitchFamily="18" charset="0"/>
              </a:rPr>
              <a:t>When I was little, the world didn’t seem as complicated as it does now.</a:t>
            </a:r>
          </a:p>
          <a:p>
            <a:r>
              <a:rPr lang="en-US" sz="2000">
                <a:latin typeface="Garamond" pitchFamily="18" charset="0"/>
              </a:rPr>
              <a:t>When I was little, my brother attempted to run away to Texas but got caught up asking for directions.</a:t>
            </a:r>
          </a:p>
          <a:p>
            <a:r>
              <a:rPr lang="en-US" sz="2000">
                <a:latin typeface="Garamond" pitchFamily="18" charset="0"/>
              </a:rPr>
              <a:t>When I was little, I took off my shirt in the heat and tried to act like Daddy, but Mom got on to me.</a:t>
            </a:r>
          </a:p>
          <a:p>
            <a:r>
              <a:rPr lang="en-US" sz="2000">
                <a:latin typeface="Garamond" pitchFamily="18" charset="0"/>
              </a:rPr>
              <a:t>When I was little, I rode my dogs like trained stallions.</a:t>
            </a:r>
          </a:p>
          <a:p>
            <a:r>
              <a:rPr lang="en-US" sz="2000">
                <a:latin typeface="Garamond" pitchFamily="18" charset="0"/>
              </a:rPr>
              <a:t>When I was little, I rode the dragon that lived under my porch.</a:t>
            </a:r>
          </a:p>
          <a:p>
            <a:r>
              <a:rPr lang="en-US" sz="2000">
                <a:latin typeface="Garamond" pitchFamily="18" charset="0"/>
              </a:rPr>
              <a:t>When I was little, I counted to infinity twice.</a:t>
            </a:r>
          </a:p>
          <a:p>
            <a:r>
              <a:rPr lang="en-US" sz="2000">
                <a:latin typeface="Garamond" pitchFamily="18" charset="0"/>
              </a:rPr>
              <a:t>When I was little, my daddy and I would dance together.</a:t>
            </a:r>
          </a:p>
          <a:p>
            <a:r>
              <a:rPr lang="en-US" sz="2000">
                <a:latin typeface="Garamond" pitchFamily="18" charset="0"/>
              </a:rPr>
              <a:t>When I was little, I hated nap time, but now I want it back.</a:t>
            </a:r>
          </a:p>
          <a:p>
            <a:r>
              <a:rPr lang="en-US" sz="2000">
                <a:latin typeface="Garamond" pitchFamily="18" charset="0"/>
              </a:rPr>
              <a:t>When I was little, I was the center of attention.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1295400" y="814388"/>
            <a:ext cx="9601200" cy="1303337"/>
          </a:xfrm>
        </p:spPr>
        <p:txBody>
          <a:bodyPr/>
          <a:lstStyle/>
          <a:p>
            <a:pPr algn="l"/>
            <a:r>
              <a:rPr lang="en-US" smtClean="0">
                <a:ln>
                  <a:noFill/>
                </a:ln>
              </a:rPr>
              <a:t>Invitation to Combine</a:t>
            </a:r>
          </a:p>
        </p:txBody>
      </p:sp>
      <p:sp>
        <p:nvSpPr>
          <p:cNvPr id="3" name="Content Placeholder 2"/>
          <p:cNvSpPr>
            <a:spLocks noGrp="1"/>
          </p:cNvSpPr>
          <p:nvPr>
            <p:ph idx="1"/>
          </p:nvPr>
        </p:nvSpPr>
        <p:spPr/>
        <p:txBody>
          <a:bodyPr rtlCol="0">
            <a:normAutofit/>
          </a:bodyPr>
          <a:lstStyle/>
          <a:p>
            <a:pPr marL="0" indent="0" fontAlgn="auto">
              <a:buFont typeface="Arial"/>
              <a:buNone/>
              <a:defRPr/>
            </a:pPr>
            <a:r>
              <a:rPr lang="en-US" dirty="0" err="1" smtClean="0">
                <a:solidFill>
                  <a:schemeClr val="tx1">
                    <a:lumMod val="85000"/>
                    <a:lumOff val="15000"/>
                  </a:schemeClr>
                </a:solidFill>
              </a:rPr>
              <a:t>Uncombine</a:t>
            </a:r>
            <a:r>
              <a:rPr lang="en-US" dirty="0" smtClean="0">
                <a:solidFill>
                  <a:schemeClr val="tx1">
                    <a:lumMod val="85000"/>
                    <a:lumOff val="15000"/>
                  </a:schemeClr>
                </a:solidFill>
              </a:rPr>
              <a:t> the following sentences from </a:t>
            </a:r>
            <a:r>
              <a:rPr lang="en-US" i="1" dirty="0" err="1" smtClean="0">
                <a:solidFill>
                  <a:schemeClr val="tx1">
                    <a:lumMod val="85000"/>
                    <a:lumOff val="15000"/>
                  </a:schemeClr>
                </a:solidFill>
              </a:rPr>
              <a:t>Criss</a:t>
            </a:r>
            <a:r>
              <a:rPr lang="en-US" i="1" dirty="0" smtClean="0">
                <a:solidFill>
                  <a:schemeClr val="tx1">
                    <a:lumMod val="85000"/>
                    <a:lumOff val="15000"/>
                  </a:schemeClr>
                </a:solidFill>
              </a:rPr>
              <a:t> Cross </a:t>
            </a:r>
            <a:r>
              <a:rPr lang="en-US" dirty="0" smtClean="0">
                <a:solidFill>
                  <a:schemeClr val="tx1">
                    <a:lumMod val="85000"/>
                    <a:lumOff val="15000"/>
                  </a:schemeClr>
                </a:solidFill>
              </a:rPr>
              <a:t>(Perkins 2005) to make as many sentences as possible:</a:t>
            </a:r>
          </a:p>
          <a:p>
            <a:pPr fontAlgn="auto">
              <a:buFont typeface="Arial"/>
              <a:buChar char="•"/>
              <a:defRPr/>
            </a:pPr>
            <a:r>
              <a:rPr lang="en-US" dirty="0" smtClean="0">
                <a:solidFill>
                  <a:schemeClr val="tx1">
                    <a:lumMod val="85000"/>
                    <a:lumOff val="15000"/>
                  </a:schemeClr>
                </a:solidFill>
              </a:rPr>
              <a:t>As if to welcome them, a half-dozen lights on tall poles flickered to life.</a:t>
            </a:r>
          </a:p>
          <a:p>
            <a:pPr fontAlgn="auto">
              <a:buFont typeface="Arial"/>
              <a:buChar char="•"/>
              <a:defRPr/>
            </a:pPr>
            <a:r>
              <a:rPr lang="en-US" dirty="0" smtClean="0">
                <a:solidFill>
                  <a:schemeClr val="tx1">
                    <a:lumMod val="85000"/>
                    <a:lumOff val="15000"/>
                  </a:schemeClr>
                </a:solidFill>
              </a:rPr>
              <a:t>Because his burden of garbage was large and precarious, he could not look down at the path and had to go by the feel of dirt under his sneakers.</a:t>
            </a:r>
          </a:p>
          <a:p>
            <a:pPr fontAlgn="auto">
              <a:buFont typeface="Arial"/>
              <a:buChar char="•"/>
              <a:defRPr/>
            </a:pPr>
            <a:r>
              <a:rPr lang="en-US" dirty="0" smtClean="0">
                <a:solidFill>
                  <a:schemeClr val="tx1">
                    <a:lumMod val="85000"/>
                    <a:lumOff val="15000"/>
                  </a:schemeClr>
                </a:solidFill>
              </a:rPr>
              <a:t>If </a:t>
            </a:r>
            <a:r>
              <a:rPr lang="en-US" dirty="0" err="1" smtClean="0">
                <a:solidFill>
                  <a:schemeClr val="tx1">
                    <a:lumMod val="85000"/>
                    <a:lumOff val="15000"/>
                  </a:schemeClr>
                </a:solidFill>
              </a:rPr>
              <a:t>Rowanne</a:t>
            </a:r>
            <a:r>
              <a:rPr lang="en-US" dirty="0" smtClean="0">
                <a:solidFill>
                  <a:schemeClr val="tx1">
                    <a:lumMod val="85000"/>
                    <a:lumOff val="15000"/>
                  </a:schemeClr>
                </a:solidFill>
              </a:rPr>
              <a:t> said something important, something he need to know, he didn’t want to miss it.</a:t>
            </a:r>
            <a:endParaRPr lang="en-US" dirty="0">
              <a:solidFill>
                <a:schemeClr val="tx1">
                  <a:lumMod val="85000"/>
                  <a:lumOff val="15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p:cNvSpPr>
          <p:nvPr>
            <p:ph type="title" idx="4294967295"/>
          </p:nvPr>
        </p:nvSpPr>
        <p:spPr/>
        <p:txBody>
          <a:bodyPr/>
          <a:lstStyle/>
          <a:p>
            <a:r>
              <a:rPr lang="en-US" smtClean="0">
                <a:ln>
                  <a:noFill/>
                </a:ln>
              </a:rPr>
              <a:t>Write into the Lesson</a:t>
            </a:r>
          </a:p>
        </p:txBody>
      </p:sp>
      <p:sp>
        <p:nvSpPr>
          <p:cNvPr id="91139" name="Rectangle 3"/>
          <p:cNvSpPr>
            <a:spLocks noGrp="1"/>
          </p:cNvSpPr>
          <p:nvPr>
            <p:ph type="body" idx="4294967295"/>
          </p:nvPr>
        </p:nvSpPr>
        <p:spPr>
          <a:xfrm>
            <a:off x="2119313" y="2511425"/>
            <a:ext cx="8370887" cy="3317875"/>
          </a:xfrm>
        </p:spPr>
        <p:txBody>
          <a:bodyPr/>
          <a:lstStyle/>
          <a:p>
            <a:pPr>
              <a:buFont typeface="Arial" charset="0"/>
              <a:buNone/>
            </a:pPr>
            <a:r>
              <a:rPr lang="en-US" smtClean="0"/>
              <a:t>    What are your thoughts on grammar instruction? How do you teach grammar? Do you enjoy it? Why or why not?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p:nvPr>
        </p:nvSpPr>
        <p:spPr>
          <a:xfrm>
            <a:off x="1295400" y="814388"/>
            <a:ext cx="9601200" cy="1303337"/>
          </a:xfrm>
        </p:spPr>
        <p:txBody>
          <a:bodyPr/>
          <a:lstStyle/>
          <a:p>
            <a:pPr algn="l"/>
            <a:r>
              <a:rPr lang="en-US" smtClean="0">
                <a:ln>
                  <a:noFill/>
                </a:ln>
              </a:rPr>
              <a:t>Invitation to Combine</a:t>
            </a:r>
          </a:p>
        </p:txBody>
      </p:sp>
      <p:sp>
        <p:nvSpPr>
          <p:cNvPr id="3" name="Content Placeholder 2"/>
          <p:cNvSpPr>
            <a:spLocks noGrp="1"/>
          </p:cNvSpPr>
          <p:nvPr>
            <p:ph idx="1"/>
          </p:nvPr>
        </p:nvSpPr>
        <p:spPr>
          <a:xfrm>
            <a:off x="1295400" y="2557463"/>
            <a:ext cx="9891713" cy="3317875"/>
          </a:xfrm>
        </p:spPr>
        <p:txBody>
          <a:bodyPr rtlCol="0">
            <a:normAutofit fontScale="92500" lnSpcReduction="10000"/>
          </a:bodyPr>
          <a:lstStyle/>
          <a:p>
            <a:pPr marL="0" indent="0" fontAlgn="auto">
              <a:buFont typeface="Arial"/>
              <a:buNone/>
              <a:defRPr/>
            </a:pPr>
            <a:r>
              <a:rPr lang="en-US" dirty="0">
                <a:solidFill>
                  <a:schemeClr val="tx1">
                    <a:lumMod val="85000"/>
                    <a:lumOff val="15000"/>
                  </a:schemeClr>
                </a:solidFill>
              </a:rPr>
              <a:t>C</a:t>
            </a:r>
            <a:r>
              <a:rPr lang="en-US" dirty="0" smtClean="0">
                <a:solidFill>
                  <a:schemeClr val="tx1">
                    <a:lumMod val="85000"/>
                    <a:lumOff val="15000"/>
                  </a:schemeClr>
                </a:solidFill>
              </a:rPr>
              <a:t>ombine the following sentences from </a:t>
            </a:r>
            <a:r>
              <a:rPr lang="en-US" i="1" dirty="0" err="1" smtClean="0">
                <a:solidFill>
                  <a:schemeClr val="tx1">
                    <a:lumMod val="85000"/>
                    <a:lumOff val="15000"/>
                  </a:schemeClr>
                </a:solidFill>
              </a:rPr>
              <a:t>Criss</a:t>
            </a:r>
            <a:r>
              <a:rPr lang="en-US" i="1" dirty="0" smtClean="0">
                <a:solidFill>
                  <a:schemeClr val="tx1">
                    <a:lumMod val="85000"/>
                    <a:lumOff val="15000"/>
                  </a:schemeClr>
                </a:solidFill>
              </a:rPr>
              <a:t> Cross. </a:t>
            </a:r>
            <a:r>
              <a:rPr lang="en-US" dirty="0">
                <a:solidFill>
                  <a:schemeClr val="tx1">
                    <a:lumMod val="85000"/>
                    <a:lumOff val="15000"/>
                  </a:schemeClr>
                </a:solidFill>
              </a:rPr>
              <a:t>U</a:t>
            </a:r>
            <a:r>
              <a:rPr lang="en-US" dirty="0" smtClean="0">
                <a:solidFill>
                  <a:schemeClr val="tx1">
                    <a:lumMod val="85000"/>
                    <a:lumOff val="15000"/>
                  </a:schemeClr>
                </a:solidFill>
              </a:rPr>
              <a:t>se an AAAWWUBBIS word.</a:t>
            </a:r>
            <a:endParaRPr lang="en-US" i="1" dirty="0" smtClean="0">
              <a:solidFill>
                <a:schemeClr val="tx1">
                  <a:lumMod val="85000"/>
                  <a:lumOff val="15000"/>
                </a:schemeClr>
              </a:solidFill>
            </a:endParaRPr>
          </a:p>
          <a:p>
            <a:pPr marL="0" indent="0" fontAlgn="auto">
              <a:buFont typeface="Arial"/>
              <a:buNone/>
              <a:defRPr/>
            </a:pPr>
            <a:r>
              <a:rPr lang="en-US" dirty="0" smtClean="0">
                <a:solidFill>
                  <a:schemeClr val="tx1">
                    <a:lumMod val="85000"/>
                    <a:lumOff val="15000"/>
                  </a:schemeClr>
                </a:solidFill>
              </a:rPr>
              <a:t>He ate dinner.</a:t>
            </a:r>
            <a:br>
              <a:rPr lang="en-US" dirty="0" smtClean="0">
                <a:solidFill>
                  <a:schemeClr val="tx1">
                    <a:lumMod val="85000"/>
                    <a:lumOff val="15000"/>
                  </a:schemeClr>
                </a:solidFill>
              </a:rPr>
            </a:br>
            <a:r>
              <a:rPr lang="en-US" dirty="0" smtClean="0">
                <a:solidFill>
                  <a:schemeClr val="tx1">
                    <a:lumMod val="85000"/>
                    <a:lumOff val="15000"/>
                  </a:schemeClr>
                </a:solidFill>
              </a:rPr>
              <a:t>Then he headed out to see Phil.</a:t>
            </a:r>
            <a:br>
              <a:rPr lang="en-US" dirty="0" smtClean="0">
                <a:solidFill>
                  <a:schemeClr val="tx1">
                    <a:lumMod val="85000"/>
                    <a:lumOff val="15000"/>
                  </a:schemeClr>
                </a:solidFill>
              </a:rPr>
            </a:br>
            <a:r>
              <a:rPr lang="en-US" dirty="0" smtClean="0">
                <a:solidFill>
                  <a:schemeClr val="tx1">
                    <a:lumMod val="85000"/>
                    <a:lumOff val="15000"/>
                  </a:schemeClr>
                </a:solidFill>
              </a:rPr>
              <a:t>Phil was at his house.</a:t>
            </a:r>
          </a:p>
          <a:p>
            <a:pPr marL="0" indent="0" fontAlgn="auto">
              <a:buFont typeface="Arial"/>
              <a:buNone/>
              <a:defRPr/>
            </a:pPr>
            <a:r>
              <a:rPr lang="en-US" dirty="0" smtClean="0">
                <a:solidFill>
                  <a:schemeClr val="tx1">
                    <a:lumMod val="85000"/>
                    <a:lumOff val="15000"/>
                  </a:schemeClr>
                </a:solidFill>
              </a:rPr>
              <a:t>Hector put on his shirt.</a:t>
            </a:r>
            <a:br>
              <a:rPr lang="en-US" dirty="0" smtClean="0">
                <a:solidFill>
                  <a:schemeClr val="tx1">
                    <a:lumMod val="85000"/>
                    <a:lumOff val="15000"/>
                  </a:schemeClr>
                </a:solidFill>
              </a:rPr>
            </a:br>
            <a:r>
              <a:rPr lang="en-US" dirty="0" smtClean="0">
                <a:solidFill>
                  <a:schemeClr val="tx1">
                    <a:lumMod val="85000"/>
                    <a:lumOff val="15000"/>
                  </a:schemeClr>
                </a:solidFill>
              </a:rPr>
              <a:t>Hector slung the guitar over his shoulder.</a:t>
            </a:r>
            <a:br>
              <a:rPr lang="en-US" dirty="0" smtClean="0">
                <a:solidFill>
                  <a:schemeClr val="tx1">
                    <a:lumMod val="85000"/>
                    <a:lumOff val="15000"/>
                  </a:schemeClr>
                </a:solidFill>
              </a:rPr>
            </a:br>
            <a:r>
              <a:rPr lang="en-US" dirty="0" smtClean="0">
                <a:solidFill>
                  <a:schemeClr val="tx1">
                    <a:lumMod val="85000"/>
                    <a:lumOff val="15000"/>
                  </a:schemeClr>
                </a:solidFill>
              </a:rPr>
              <a:t>The guitar belonged to him.</a:t>
            </a:r>
            <a:br>
              <a:rPr lang="en-US" dirty="0" smtClean="0">
                <a:solidFill>
                  <a:schemeClr val="tx1">
                    <a:lumMod val="85000"/>
                    <a:lumOff val="15000"/>
                  </a:schemeClr>
                </a:solidFill>
              </a:rPr>
            </a:br>
            <a:r>
              <a:rPr lang="en-US" dirty="0" smtClean="0">
                <a:solidFill>
                  <a:schemeClr val="tx1">
                    <a:lumMod val="85000"/>
                    <a:lumOff val="15000"/>
                  </a:schemeClr>
                </a:solidFill>
              </a:rPr>
              <a:t>Hector was surprised at how well he had turned out.</a:t>
            </a:r>
            <a:br>
              <a:rPr lang="en-US" dirty="0" smtClean="0">
                <a:solidFill>
                  <a:schemeClr val="tx1">
                    <a:lumMod val="85000"/>
                    <a:lumOff val="15000"/>
                  </a:schemeClr>
                </a:solidFill>
              </a:rPr>
            </a:br>
            <a:r>
              <a:rPr lang="en-US" dirty="0" err="1" smtClean="0">
                <a:solidFill>
                  <a:schemeClr val="tx1">
                    <a:lumMod val="85000"/>
                    <a:lumOff val="15000"/>
                  </a:schemeClr>
                </a:solidFill>
              </a:rPr>
              <a:t>Rowanne</a:t>
            </a:r>
            <a:r>
              <a:rPr lang="en-US" dirty="0" smtClean="0">
                <a:solidFill>
                  <a:schemeClr val="tx1">
                    <a:lumMod val="85000"/>
                    <a:lumOff val="15000"/>
                  </a:schemeClr>
                </a:solidFill>
              </a:rPr>
              <a:t> was surprised at how well he had turned out.</a:t>
            </a:r>
            <a:endParaRPr lang="en-US" dirty="0">
              <a:solidFill>
                <a:schemeClr val="tx1">
                  <a:lumMod val="85000"/>
                  <a:lumOff val="15000"/>
                </a:schemeClr>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smtClean="0">
                <a:ln>
                  <a:noFill/>
                </a:ln>
              </a:rPr>
              <a:t>The Original Sentence</a:t>
            </a:r>
          </a:p>
        </p:txBody>
      </p:sp>
      <p:sp>
        <p:nvSpPr>
          <p:cNvPr id="40962" name="Content Placeholder 2"/>
          <p:cNvSpPr>
            <a:spLocks noGrp="1"/>
          </p:cNvSpPr>
          <p:nvPr>
            <p:ph idx="1"/>
          </p:nvPr>
        </p:nvSpPr>
        <p:spPr/>
        <p:txBody>
          <a:bodyPr/>
          <a:lstStyle/>
          <a:p>
            <a:pPr marL="0" indent="0">
              <a:buFont typeface="Arial" charset="0"/>
              <a:buNone/>
            </a:pPr>
            <a:r>
              <a:rPr lang="en-US" smtClean="0"/>
              <a:t>After he ate dinner, he headed out to Phil’s house. When Hector put on his shirt and slung his guitar over his shoulder, he and Rowanne were both surprised at how well he had turned out.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p:txBody>
          <a:bodyPr/>
          <a:lstStyle/>
          <a:p>
            <a:r>
              <a:rPr lang="en-US" smtClean="0">
                <a:ln>
                  <a:noFill/>
                </a:ln>
              </a:rPr>
              <a:t>Invitation to Edit: How’d They Do It?</a:t>
            </a:r>
          </a:p>
        </p:txBody>
      </p:sp>
      <p:sp>
        <p:nvSpPr>
          <p:cNvPr id="41986" name="Content Placeholder 2"/>
          <p:cNvSpPr>
            <a:spLocks noGrp="1"/>
          </p:cNvSpPr>
          <p:nvPr>
            <p:ph idx="1"/>
          </p:nvPr>
        </p:nvSpPr>
        <p:spPr/>
        <p:txBody>
          <a:bodyPr/>
          <a:lstStyle/>
          <a:p>
            <a:pPr marL="0" indent="0">
              <a:buFont typeface="Arial" charset="0"/>
              <a:buNone/>
            </a:pPr>
            <a:r>
              <a:rPr lang="en-US" sz="2800" smtClean="0"/>
              <a:t>When the web is finished, the spider waits for insects to fly into its web.     --Seymour Simon, </a:t>
            </a:r>
            <a:r>
              <a:rPr lang="en-US" sz="2800" i="1" smtClean="0"/>
              <a:t>Spiders </a:t>
            </a:r>
            <a:r>
              <a:rPr lang="en-US" sz="2800" smtClean="0"/>
              <a:t>(2003)</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US" smtClean="0">
                <a:ln>
                  <a:noFill/>
                </a:ln>
              </a:rPr>
              <a:t>Invitation to Edit: How’d They Do It?</a:t>
            </a:r>
          </a:p>
        </p:txBody>
      </p:sp>
      <p:sp>
        <p:nvSpPr>
          <p:cNvPr id="43010" name="Content Placeholder 2"/>
          <p:cNvSpPr>
            <a:spLocks noGrp="1"/>
          </p:cNvSpPr>
          <p:nvPr>
            <p:ph idx="1"/>
          </p:nvPr>
        </p:nvSpPr>
        <p:spPr>
          <a:xfrm>
            <a:off x="1901825" y="2566988"/>
            <a:ext cx="8548688" cy="3317875"/>
          </a:xfrm>
        </p:spPr>
        <p:txBody>
          <a:bodyPr/>
          <a:lstStyle/>
          <a:p>
            <a:pPr marL="0" indent="0">
              <a:buFont typeface="Arial" charset="0"/>
              <a:buNone/>
            </a:pPr>
            <a:r>
              <a:rPr lang="en-US" sz="2800" smtClean="0"/>
              <a:t>When the web is finished, the spider waits for insects to fly into its web.     --Seymour Simon, </a:t>
            </a:r>
            <a:r>
              <a:rPr lang="en-US" sz="2800" i="1" smtClean="0"/>
              <a:t>Spiders </a:t>
            </a:r>
            <a:r>
              <a:rPr lang="en-US" sz="2800" smtClean="0"/>
              <a:t>(2003)</a:t>
            </a:r>
          </a:p>
          <a:p>
            <a:pPr marL="0" indent="0">
              <a:buFont typeface="Arial" charset="0"/>
              <a:buNone/>
            </a:pPr>
            <a:endParaRPr lang="en-US" sz="2800" smtClean="0"/>
          </a:p>
          <a:p>
            <a:pPr marL="0" indent="0">
              <a:buFont typeface="Arial" charset="0"/>
              <a:buNone/>
            </a:pPr>
            <a:r>
              <a:rPr lang="en-US" sz="2800" smtClean="0"/>
              <a:t>When the web is finished, the spider waits for insects to fly into it’s web.</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US" smtClean="0">
                <a:ln>
                  <a:noFill/>
                </a:ln>
              </a:rPr>
              <a:t>Invitation to Edit: How’d They Do It?</a:t>
            </a:r>
          </a:p>
        </p:txBody>
      </p:sp>
      <p:sp>
        <p:nvSpPr>
          <p:cNvPr id="44034" name="Content Placeholder 2"/>
          <p:cNvSpPr>
            <a:spLocks noGrp="1"/>
          </p:cNvSpPr>
          <p:nvPr>
            <p:ph idx="1"/>
          </p:nvPr>
        </p:nvSpPr>
        <p:spPr>
          <a:xfrm>
            <a:off x="1901825" y="2566988"/>
            <a:ext cx="8548688" cy="3317875"/>
          </a:xfrm>
        </p:spPr>
        <p:txBody>
          <a:bodyPr/>
          <a:lstStyle/>
          <a:p>
            <a:pPr marL="0" indent="0">
              <a:buFont typeface="Arial" charset="0"/>
              <a:buNone/>
            </a:pPr>
            <a:r>
              <a:rPr lang="en-US" sz="2800" smtClean="0"/>
              <a:t>When the web is finished, the spider waits for insects to fly into its web.     --Seymour Simon, </a:t>
            </a:r>
            <a:r>
              <a:rPr lang="en-US" sz="2800" i="1" smtClean="0"/>
              <a:t>Spiders </a:t>
            </a:r>
            <a:r>
              <a:rPr lang="en-US" sz="2800" smtClean="0"/>
              <a:t>(2003)</a:t>
            </a:r>
          </a:p>
          <a:p>
            <a:pPr marL="0" indent="0">
              <a:buFont typeface="Arial" charset="0"/>
              <a:buNone/>
            </a:pPr>
            <a:endParaRPr lang="en-US" sz="2800" smtClean="0"/>
          </a:p>
          <a:p>
            <a:pPr marL="0" indent="0">
              <a:buFont typeface="Arial" charset="0"/>
              <a:buNone/>
            </a:pPr>
            <a:r>
              <a:rPr lang="en-US" sz="2800" smtClean="0"/>
              <a:t>When the web is finished, the spider wait for insects to fly into its web.</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US" smtClean="0">
                <a:ln>
                  <a:noFill/>
                </a:ln>
              </a:rPr>
              <a:t>Invitation to Edit: How’d They Do It?</a:t>
            </a:r>
          </a:p>
        </p:txBody>
      </p:sp>
      <p:sp>
        <p:nvSpPr>
          <p:cNvPr id="45058" name="Content Placeholder 2"/>
          <p:cNvSpPr>
            <a:spLocks noGrp="1"/>
          </p:cNvSpPr>
          <p:nvPr>
            <p:ph idx="1"/>
          </p:nvPr>
        </p:nvSpPr>
        <p:spPr>
          <a:xfrm>
            <a:off x="1901825" y="2566988"/>
            <a:ext cx="8548688" cy="3317875"/>
          </a:xfrm>
        </p:spPr>
        <p:txBody>
          <a:bodyPr/>
          <a:lstStyle/>
          <a:p>
            <a:pPr marL="0" indent="0">
              <a:buFont typeface="Arial" charset="0"/>
              <a:buNone/>
            </a:pPr>
            <a:r>
              <a:rPr lang="en-US" sz="2800" smtClean="0"/>
              <a:t>When the web is finished, the spider waits for insects to fly into its web.     --Seymour Simon, </a:t>
            </a:r>
            <a:r>
              <a:rPr lang="en-US" sz="2800" i="1" smtClean="0"/>
              <a:t>Spiders </a:t>
            </a:r>
            <a:r>
              <a:rPr lang="en-US" sz="2800" smtClean="0"/>
              <a:t>(2003)</a:t>
            </a:r>
          </a:p>
          <a:p>
            <a:pPr marL="0" indent="0">
              <a:buFont typeface="Arial" charset="0"/>
              <a:buNone/>
            </a:pPr>
            <a:endParaRPr lang="en-US" sz="2800" smtClean="0"/>
          </a:p>
          <a:p>
            <a:pPr marL="0" indent="0">
              <a:buFont typeface="Arial" charset="0"/>
              <a:buNone/>
            </a:pPr>
            <a:r>
              <a:rPr lang="en-US" sz="2800" smtClean="0"/>
              <a:t>When the web is finished the spider waits for insects to fly into its web.</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p:txBody>
          <a:bodyPr/>
          <a:lstStyle/>
          <a:p>
            <a:r>
              <a:rPr lang="en-US" smtClean="0">
                <a:ln>
                  <a:noFill/>
                </a:ln>
              </a:rPr>
              <a:t>Invitation to Edit: How’d They Do It?</a:t>
            </a:r>
          </a:p>
        </p:txBody>
      </p:sp>
      <p:sp>
        <p:nvSpPr>
          <p:cNvPr id="46082" name="Content Placeholder 2"/>
          <p:cNvSpPr>
            <a:spLocks noGrp="1"/>
          </p:cNvSpPr>
          <p:nvPr>
            <p:ph idx="1"/>
          </p:nvPr>
        </p:nvSpPr>
        <p:spPr>
          <a:xfrm>
            <a:off x="1901825" y="2566988"/>
            <a:ext cx="8548688" cy="3317875"/>
          </a:xfrm>
        </p:spPr>
        <p:txBody>
          <a:bodyPr/>
          <a:lstStyle/>
          <a:p>
            <a:pPr marL="0" indent="0">
              <a:buFont typeface="Arial" charset="0"/>
              <a:buNone/>
            </a:pPr>
            <a:r>
              <a:rPr lang="en-US" sz="2800" smtClean="0"/>
              <a:t>When the web is finished, the spider waits for insects to fly into its web.     --Seymour Simon, </a:t>
            </a:r>
            <a:r>
              <a:rPr lang="en-US" sz="2800" i="1" smtClean="0"/>
              <a:t>Spiders </a:t>
            </a:r>
            <a:r>
              <a:rPr lang="en-US" sz="2800" smtClean="0"/>
              <a:t>(2003)</a:t>
            </a:r>
          </a:p>
          <a:p>
            <a:pPr marL="0" indent="0">
              <a:buFont typeface="Arial" charset="0"/>
              <a:buNone/>
            </a:pPr>
            <a:endParaRPr lang="en-US" sz="2800" smtClean="0"/>
          </a:p>
          <a:p>
            <a:pPr marL="0" indent="0">
              <a:buFont typeface="Arial" charset="0"/>
              <a:buNone/>
            </a:pPr>
            <a:r>
              <a:rPr lang="en-US" sz="2800" smtClean="0"/>
              <a:t>The spider waits for insects to fly into its web when the web is finished.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r>
              <a:rPr lang="en-US" smtClean="0">
                <a:ln>
                  <a:noFill/>
                </a:ln>
              </a:rPr>
              <a:t>Extending the Invitation</a:t>
            </a:r>
          </a:p>
        </p:txBody>
      </p:sp>
      <p:sp>
        <p:nvSpPr>
          <p:cNvPr id="47106" name="Rectangle 1"/>
          <p:cNvSpPr>
            <a:spLocks noGrp="1" noChangeArrowheads="1"/>
          </p:cNvSpPr>
          <p:nvPr>
            <p:ph idx="1"/>
          </p:nvPr>
        </p:nvSpPr>
        <p:spPr>
          <a:xfrm>
            <a:off x="1295400" y="2384425"/>
            <a:ext cx="10199688" cy="3663950"/>
          </a:xfrm>
        </p:spPr>
        <p:txBody>
          <a:bodyPr anchor="ctr">
            <a:spAutoFit/>
          </a:bodyPr>
          <a:lstStyle/>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When I was young, I got lost in my favorite bouncy ball pit.</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I got lost in my favorite bouncy ball pit when I was young.</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	</a:t>
            </a: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When I was three, my sister tried to suffocate me.</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My sister tried to suffocate me when I was three.</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	</a:t>
            </a: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Before I learned about shallow water sharks, I would swim halfway out into the ocean.</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I would swim halfway out into the ocean before I learned about shallow water sharks.</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	</a:t>
            </a: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If I could, I would skydive.</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2000" smtClean="0">
                <a:solidFill>
                  <a:schemeClr val="tx1"/>
                </a:solidFill>
                <a:latin typeface="Arial" charset="0"/>
                <a:cs typeface="Times New Roman" pitchFamily="18" charset="0"/>
              </a:rPr>
              <a:t>I would skydive if I could.</a:t>
            </a:r>
            <a:endParaRPr lang="en-US" altLang="en-US" sz="2000" smtClean="0">
              <a:solidFill>
                <a:schemeClr val="tx1"/>
              </a:solidFill>
              <a:latin typeface="Arial" charset="0"/>
            </a:endParaRPr>
          </a:p>
          <a:p>
            <a:pPr marL="0" indent="0" defTabSz="914400" eaLnBrk="0" hangingPunct="0">
              <a:spcBef>
                <a:spcPct val="0"/>
              </a:spcBef>
              <a:spcAft>
                <a:spcPct val="0"/>
              </a:spcAft>
              <a:buClrTx/>
              <a:buSzTx/>
              <a:buFontTx/>
              <a:buNone/>
            </a:pPr>
            <a:r>
              <a:rPr lang="en-US" altLang="en-US" sz="1200" smtClean="0">
                <a:solidFill>
                  <a:schemeClr val="tx1"/>
                </a:solidFill>
                <a:latin typeface="Arial" charset="0"/>
                <a:cs typeface="Times New Roman" pitchFamily="18" charset="0"/>
              </a:rPr>
              <a:t>	</a:t>
            </a:r>
            <a:endParaRPr lang="en-US" altLang="en-US" sz="1800" smtClean="0">
              <a:solidFill>
                <a:schemeClr val="tx1"/>
              </a:solidFill>
              <a:latin typeface="Arial"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29" name="Picture 1"/>
          <p:cNvPicPr>
            <a:picLocks noChangeAspect="1"/>
          </p:cNvPicPr>
          <p:nvPr/>
        </p:nvPicPr>
        <p:blipFill>
          <a:blip r:embed="rId3"/>
          <a:srcRect/>
          <a:stretch>
            <a:fillRect/>
          </a:stretch>
        </p:blipFill>
        <p:spPr bwMode="auto">
          <a:xfrm>
            <a:off x="0" y="0"/>
            <a:ext cx="14535150" cy="8658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endParaRPr lang="en-US" smtClean="0">
              <a:ln>
                <a:noFill/>
              </a:ln>
            </a:endParaRPr>
          </a:p>
        </p:txBody>
      </p:sp>
      <p:sp>
        <p:nvSpPr>
          <p:cNvPr id="49154" name="Content Placeholder 2"/>
          <p:cNvSpPr>
            <a:spLocks noGrp="1"/>
          </p:cNvSpPr>
          <p:nvPr>
            <p:ph idx="1"/>
          </p:nvPr>
        </p:nvSpPr>
        <p:spPr/>
        <p:txBody>
          <a:bodyPr/>
          <a:lstStyle/>
          <a:p>
            <a:pPr marL="0" indent="0">
              <a:buFont typeface="Arial" charset="0"/>
              <a:buNone/>
            </a:pPr>
            <a:r>
              <a:rPr lang="en-US" smtClean="0"/>
              <a:t>Lesson prepared for professional development session at Laquey Schools by Colleen Appel, teacher consultant for the Ozarks Writing Project</a:t>
            </a:r>
          </a:p>
          <a:p>
            <a:pPr marL="0" indent="0">
              <a:buFont typeface="Arial" charset="0"/>
              <a:buNone/>
            </a:pPr>
            <a:endParaRPr lang="en-US" smtClean="0"/>
          </a:p>
          <a:p>
            <a:pPr marL="0" indent="0">
              <a:buFont typeface="Arial" charset="0"/>
              <a:buNone/>
            </a:pPr>
            <a:r>
              <a:rPr lang="en-US" smtClean="0"/>
              <a:t>Anderson, Jeff. 2007. </a:t>
            </a:r>
            <a:r>
              <a:rPr lang="en-US" i="1" smtClean="0"/>
              <a:t>Everyday Editing: Inviting Students to Develop Skill and Craft in Writer’s Workshop. </a:t>
            </a:r>
            <a:r>
              <a:rPr lang="en-US" smtClean="0"/>
              <a:t>Portland, ME: Stenhouse.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1">
            <a:hlinkClick r:id="rId3"/>
          </p:cNvPr>
          <p:cNvPicPr>
            <a:picLocks noChangeAspect="1"/>
          </p:cNvPicPr>
          <p:nvPr/>
        </p:nvPicPr>
        <p:blipFill>
          <a:blip r:embed="rId4"/>
          <a:srcRect/>
          <a:stretch>
            <a:fillRect/>
          </a:stretch>
        </p:blipFill>
        <p:spPr bwMode="auto">
          <a:xfrm>
            <a:off x="2006600" y="803275"/>
            <a:ext cx="8513763" cy="5319713"/>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lgn="l"/>
            <a:r>
              <a:rPr lang="en-US" sz="3600" b="1" i="1" smtClean="0">
                <a:ln>
                  <a:noFill/>
                </a:ln>
              </a:rPr>
              <a:t>Writing Next </a:t>
            </a:r>
            <a:r>
              <a:rPr lang="en-US" sz="3600" smtClean="0">
                <a:ln>
                  <a:noFill/>
                </a:ln>
              </a:rPr>
              <a:t>(Graham and Perin 2007) summarizes current research on composition instruction.</a:t>
            </a:r>
          </a:p>
        </p:txBody>
      </p:sp>
      <p:sp>
        <p:nvSpPr>
          <p:cNvPr id="22530" name="Content Placeholder 2"/>
          <p:cNvSpPr>
            <a:spLocks noGrp="1"/>
          </p:cNvSpPr>
          <p:nvPr>
            <p:ph idx="1"/>
          </p:nvPr>
        </p:nvSpPr>
        <p:spPr/>
        <p:txBody>
          <a:bodyPr/>
          <a:lstStyle/>
          <a:p>
            <a:pPr marL="0" indent="0">
              <a:buFont typeface="Arial" charset="0"/>
              <a:buNone/>
            </a:pPr>
            <a:r>
              <a:rPr lang="en-US" i="1" smtClean="0"/>
              <a:t>Grammar instruction in the studies reviewed involved the explicit and systematic teaching of the parts of speech and the structure of sentences. The meta-analysis found an effect for this type of instruction for students across a full range of ability, but surprisingly, this effect was negative…Such </a:t>
            </a:r>
            <a:r>
              <a:rPr lang="en-US" b="1" i="1" smtClean="0"/>
              <a:t>findings raise serious questions </a:t>
            </a:r>
            <a:r>
              <a:rPr lang="en-US" i="1" smtClean="0"/>
              <a:t>about some educators’ enthusiasm for traditional grammar instruction as a focus of writing instruction for adolescents. </a:t>
            </a:r>
            <a:r>
              <a:rPr lang="en-US" smtClean="0"/>
              <a:t>(21)</a:t>
            </a:r>
          </a:p>
        </p:txBody>
      </p:sp>
      <p:pic>
        <p:nvPicPr>
          <p:cNvPr id="22531" name="Picture 3"/>
          <p:cNvPicPr>
            <a:picLocks noChangeAspect="1"/>
          </p:cNvPicPr>
          <p:nvPr/>
        </p:nvPicPr>
        <p:blipFill>
          <a:blip r:embed="rId3"/>
          <a:srcRect/>
          <a:stretch>
            <a:fillRect/>
          </a:stretch>
        </p:blipFill>
        <p:spPr bwMode="auto">
          <a:xfrm>
            <a:off x="1373188" y="4543425"/>
            <a:ext cx="2835275" cy="1693863"/>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smtClean="0">
                <a:ln>
                  <a:noFill/>
                </a:ln>
              </a:rPr>
              <a:t>What does work?</a:t>
            </a:r>
          </a:p>
        </p:txBody>
      </p:sp>
      <p:sp>
        <p:nvSpPr>
          <p:cNvPr id="23554" name="Content Placeholder 2"/>
          <p:cNvSpPr>
            <a:spLocks noGrp="1"/>
          </p:cNvSpPr>
          <p:nvPr>
            <p:ph idx="1"/>
          </p:nvPr>
        </p:nvSpPr>
        <p:spPr/>
        <p:txBody>
          <a:bodyPr/>
          <a:lstStyle/>
          <a:p>
            <a:pPr marL="0" indent="0">
              <a:buFont typeface="Arial" charset="0"/>
              <a:buNone/>
            </a:pPr>
            <a:r>
              <a:rPr lang="en-US" i="1" smtClean="0"/>
              <a:t>A recent study (Fearn and Farnan 2005) found that teaching students to focus on function and </a:t>
            </a:r>
            <a:r>
              <a:rPr lang="en-US" b="1" i="1" smtClean="0"/>
              <a:t>practical application of grammar within the context of writing </a:t>
            </a:r>
            <a:r>
              <a:rPr lang="en-US" i="1" smtClean="0"/>
              <a:t>(versus teaching grammar as an independent activity) produced strong and positive effects on students’ writing. Overall, the findings on grammar instruction suggest that, although teaching grammar is important, alternative procedures…are more effective than traditional approaches for improving the quality of students’ writing. (Writing Next)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algn="l"/>
            <a:r>
              <a:rPr lang="en-US" smtClean="0">
                <a:ln>
                  <a:noFill/>
                </a:ln>
              </a:rPr>
              <a:t>Goals</a:t>
            </a:r>
          </a:p>
        </p:txBody>
      </p:sp>
      <p:sp>
        <p:nvSpPr>
          <p:cNvPr id="3" name="Content Placeholder 2"/>
          <p:cNvSpPr>
            <a:spLocks noGrp="1"/>
          </p:cNvSpPr>
          <p:nvPr>
            <p:ph idx="1"/>
          </p:nvPr>
        </p:nvSpPr>
        <p:spPr>
          <a:xfrm>
            <a:off x="1295400" y="2557463"/>
            <a:ext cx="3730625" cy="3317875"/>
          </a:xfrm>
        </p:spPr>
        <p:txBody>
          <a:bodyPr rtlCol="0">
            <a:normAutofit lnSpcReduction="10000"/>
          </a:bodyPr>
          <a:lstStyle/>
          <a:p>
            <a:pPr fontAlgn="auto">
              <a:buFont typeface="Arial"/>
              <a:buChar char="•"/>
              <a:defRPr/>
            </a:pPr>
            <a:r>
              <a:rPr lang="en-US" dirty="0" smtClean="0">
                <a:solidFill>
                  <a:schemeClr val="tx1">
                    <a:lumMod val="85000"/>
                    <a:lumOff val="15000"/>
                  </a:schemeClr>
                </a:solidFill>
              </a:rPr>
              <a:t>Experience the interweaving of editing, grammar, and writer’s craft using Jeff Anderson’s methods as shared in books.</a:t>
            </a:r>
          </a:p>
          <a:p>
            <a:pPr fontAlgn="auto">
              <a:buFont typeface="Arial"/>
              <a:buChar char="•"/>
              <a:defRPr/>
            </a:pPr>
            <a:r>
              <a:rPr lang="en-US" dirty="0" smtClean="0">
                <a:solidFill>
                  <a:schemeClr val="tx1">
                    <a:lumMod val="85000"/>
                    <a:lumOff val="15000"/>
                  </a:schemeClr>
                </a:solidFill>
              </a:rPr>
              <a:t>Discover delight and surprise in the process of editing.</a:t>
            </a:r>
            <a:endParaRPr lang="en-US" dirty="0">
              <a:solidFill>
                <a:schemeClr val="tx1">
                  <a:lumMod val="85000"/>
                  <a:lumOff val="15000"/>
                </a:schemeClr>
              </a:solidFill>
            </a:endParaRPr>
          </a:p>
        </p:txBody>
      </p:sp>
      <p:pic>
        <p:nvPicPr>
          <p:cNvPr id="24579" name="Picture 3"/>
          <p:cNvPicPr>
            <a:picLocks noChangeAspect="1"/>
          </p:cNvPicPr>
          <p:nvPr/>
        </p:nvPicPr>
        <p:blipFill>
          <a:blip r:embed="rId3"/>
          <a:srcRect/>
          <a:stretch>
            <a:fillRect/>
          </a:stretch>
        </p:blipFill>
        <p:spPr bwMode="auto">
          <a:xfrm>
            <a:off x="5334000" y="2476500"/>
            <a:ext cx="1524000" cy="1905000"/>
          </a:xfrm>
          <a:prstGeom prst="rect">
            <a:avLst/>
          </a:prstGeom>
          <a:noFill/>
          <a:ln w="9525">
            <a:noFill/>
            <a:miter lim="800000"/>
            <a:headEnd/>
            <a:tailEnd/>
          </a:ln>
        </p:spPr>
      </p:pic>
      <p:pic>
        <p:nvPicPr>
          <p:cNvPr id="24580" name="Picture 4"/>
          <p:cNvPicPr>
            <a:picLocks noChangeAspect="1"/>
          </p:cNvPicPr>
          <p:nvPr/>
        </p:nvPicPr>
        <p:blipFill>
          <a:blip r:embed="rId4"/>
          <a:srcRect/>
          <a:stretch>
            <a:fillRect/>
          </a:stretch>
        </p:blipFill>
        <p:spPr bwMode="auto">
          <a:xfrm>
            <a:off x="7165975" y="2649538"/>
            <a:ext cx="1385888" cy="1731962"/>
          </a:xfrm>
          <a:prstGeom prst="rect">
            <a:avLst/>
          </a:prstGeom>
          <a:noFill/>
          <a:ln w="9525">
            <a:noFill/>
            <a:miter lim="800000"/>
            <a:headEnd/>
            <a:tailEnd/>
          </a:ln>
        </p:spPr>
      </p:pic>
      <p:pic>
        <p:nvPicPr>
          <p:cNvPr id="24581" name="Picture 5"/>
          <p:cNvPicPr>
            <a:picLocks noChangeAspect="1"/>
          </p:cNvPicPr>
          <p:nvPr/>
        </p:nvPicPr>
        <p:blipFill>
          <a:blip r:embed="rId5"/>
          <a:srcRect/>
          <a:stretch>
            <a:fillRect/>
          </a:stretch>
        </p:blipFill>
        <p:spPr bwMode="auto">
          <a:xfrm>
            <a:off x="8966200" y="2649538"/>
            <a:ext cx="1139825" cy="173196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smtClean="0">
                <a:ln>
                  <a:noFill/>
                </a:ln>
              </a:rPr>
              <a:t>Who knew?</a:t>
            </a:r>
          </a:p>
        </p:txBody>
      </p:sp>
      <p:sp>
        <p:nvSpPr>
          <p:cNvPr id="25602" name="Content Placeholder 2"/>
          <p:cNvSpPr>
            <a:spLocks noGrp="1"/>
          </p:cNvSpPr>
          <p:nvPr>
            <p:ph idx="1"/>
          </p:nvPr>
        </p:nvSpPr>
        <p:spPr/>
        <p:txBody>
          <a:bodyPr/>
          <a:lstStyle/>
          <a:p>
            <a:pPr marL="0" indent="0">
              <a:buFont typeface="Arial" charset="0"/>
              <a:buNone/>
            </a:pPr>
            <a:r>
              <a:rPr lang="en-US" sz="3200" smtClean="0"/>
              <a:t>“The writer will also discover surprises in the process of editing, and the writer should delight in them.”</a:t>
            </a:r>
          </a:p>
          <a:p>
            <a:pPr marL="0" indent="0">
              <a:buFont typeface="Arial" charset="0"/>
              <a:buNone/>
            </a:pPr>
            <a:r>
              <a:rPr lang="en-US" smtClean="0"/>
              <a:t>--Don Murray, </a:t>
            </a:r>
            <a:r>
              <a:rPr lang="en-US" i="1" smtClean="0"/>
              <a:t>A Writer Teaches Writing </a:t>
            </a:r>
            <a:r>
              <a:rPr lang="en-US" smtClean="0"/>
              <a:t>(2003)</a:t>
            </a:r>
          </a:p>
        </p:txBody>
      </p:sp>
      <p:pic>
        <p:nvPicPr>
          <p:cNvPr id="25603" name="Picture 3"/>
          <p:cNvPicPr>
            <a:picLocks noChangeAspect="1"/>
          </p:cNvPicPr>
          <p:nvPr/>
        </p:nvPicPr>
        <p:blipFill>
          <a:blip r:embed="rId3"/>
          <a:srcRect/>
          <a:stretch>
            <a:fillRect/>
          </a:stretch>
        </p:blipFill>
        <p:spPr bwMode="auto">
          <a:xfrm>
            <a:off x="8915400" y="3217863"/>
            <a:ext cx="2143125" cy="2924175"/>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endParaRPr lang="en-US" smtClean="0">
              <a:ln>
                <a:noFill/>
              </a:ln>
            </a:endParaRPr>
          </a:p>
        </p:txBody>
      </p:sp>
      <p:sp>
        <p:nvSpPr>
          <p:cNvPr id="27650" name="Content Placeholder 2"/>
          <p:cNvSpPr>
            <a:spLocks noGrp="1"/>
          </p:cNvSpPr>
          <p:nvPr>
            <p:ph idx="1"/>
          </p:nvPr>
        </p:nvSpPr>
        <p:spPr/>
        <p:txBody>
          <a:bodyPr/>
          <a:lstStyle/>
          <a:p>
            <a:pPr marL="0" indent="0">
              <a:buFont typeface="Arial" charset="0"/>
              <a:buNone/>
            </a:pPr>
            <a:r>
              <a:rPr lang="en-US" smtClean="0"/>
              <a:t>“I </a:t>
            </a:r>
            <a:r>
              <a:rPr lang="en-US" smtClean="0">
                <a:solidFill>
                  <a:srgbClr val="FF0000"/>
                </a:solidFill>
              </a:rPr>
              <a:t>invite</a:t>
            </a:r>
            <a:r>
              <a:rPr lang="en-US" smtClean="0"/>
              <a:t> students to notice, to read like writers, to come into the world of editing—a friendly place rather than a punishing place, a creational facility rather than a correctional one. When we develop a place where concepts can be developed and patterns can be learned, kids feel safe, take risks, and feel welcome in every stage of the writing process.</a:t>
            </a:r>
          </a:p>
          <a:p>
            <a:pPr marL="0" indent="0">
              <a:buFont typeface="Arial" charset="0"/>
              <a:buNone/>
            </a:pPr>
            <a:r>
              <a:rPr lang="en-US" smtClean="0"/>
              <a:t>“I </a:t>
            </a:r>
            <a:r>
              <a:rPr lang="en-US" smtClean="0">
                <a:solidFill>
                  <a:srgbClr val="FF0000"/>
                </a:solidFill>
              </a:rPr>
              <a:t>invite</a:t>
            </a:r>
            <a:r>
              <a:rPr lang="en-US" smtClean="0">
                <a:solidFill>
                  <a:srgbClr val="00B0F0"/>
                </a:solidFill>
              </a:rPr>
              <a:t> </a:t>
            </a:r>
            <a:r>
              <a:rPr lang="en-US" smtClean="0"/>
              <a:t>students into editing rather than shutting them out of it. This </a:t>
            </a:r>
            <a:r>
              <a:rPr lang="en-US" smtClean="0">
                <a:solidFill>
                  <a:srgbClr val="FF0000"/>
                </a:solidFill>
              </a:rPr>
              <a:t>invitational philosophy </a:t>
            </a:r>
            <a:r>
              <a:rPr lang="en-US" smtClean="0"/>
              <a:t>undergirds the everyday editing lessons in this book.”</a:t>
            </a:r>
          </a:p>
        </p:txBody>
      </p:sp>
      <p:pic>
        <p:nvPicPr>
          <p:cNvPr id="27651" name="Picture 3"/>
          <p:cNvPicPr>
            <a:picLocks noChangeAspect="1"/>
          </p:cNvPicPr>
          <p:nvPr/>
        </p:nvPicPr>
        <p:blipFill>
          <a:blip r:embed="rId3"/>
          <a:srcRect/>
          <a:stretch>
            <a:fillRect/>
          </a:stretch>
        </p:blipFill>
        <p:spPr bwMode="auto">
          <a:xfrm>
            <a:off x="1295400" y="603250"/>
            <a:ext cx="523875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3"/>
          <p:cNvPicPr>
            <a:picLocks noChangeAspect="1"/>
          </p:cNvPicPr>
          <p:nvPr/>
        </p:nvPicPr>
        <p:blipFill>
          <a:blip r:embed="rId3"/>
          <a:srcRect/>
          <a:stretch>
            <a:fillRect/>
          </a:stretch>
        </p:blipFill>
        <p:spPr bwMode="auto">
          <a:xfrm>
            <a:off x="1176338" y="1039813"/>
            <a:ext cx="8997950" cy="1177925"/>
          </a:xfrm>
          <a:prstGeom prst="rect">
            <a:avLst/>
          </a:prstGeom>
          <a:noFill/>
          <a:ln w="9525">
            <a:noFill/>
            <a:miter lim="800000"/>
            <a:headEnd/>
            <a:tailEnd/>
          </a:ln>
        </p:spPr>
      </p:pic>
      <p:sp>
        <p:nvSpPr>
          <p:cNvPr id="28674" name="Title 1"/>
          <p:cNvSpPr>
            <a:spLocks noGrp="1"/>
          </p:cNvSpPr>
          <p:nvPr>
            <p:ph type="title"/>
          </p:nvPr>
        </p:nvSpPr>
        <p:spPr/>
        <p:txBody>
          <a:bodyPr/>
          <a:lstStyle/>
          <a:p>
            <a:endParaRPr lang="en-US" smtClean="0">
              <a:ln>
                <a:noFill/>
              </a:ln>
            </a:endParaRPr>
          </a:p>
        </p:txBody>
      </p:sp>
      <p:sp>
        <p:nvSpPr>
          <p:cNvPr id="3" name="Content Placeholder 2"/>
          <p:cNvSpPr>
            <a:spLocks noGrp="1"/>
          </p:cNvSpPr>
          <p:nvPr>
            <p:ph idx="1"/>
          </p:nvPr>
        </p:nvSpPr>
        <p:spPr/>
        <p:txBody>
          <a:bodyPr rtlCol="0">
            <a:normAutofit lnSpcReduction="10000"/>
          </a:bodyPr>
          <a:lstStyle/>
          <a:p>
            <a:pPr fontAlgn="auto">
              <a:buFont typeface="Arial"/>
              <a:buChar char="•"/>
              <a:defRPr/>
            </a:pPr>
            <a:r>
              <a:rPr lang="en-US" dirty="0" smtClean="0">
                <a:solidFill>
                  <a:schemeClr val="tx1">
                    <a:lumMod val="85000"/>
                    <a:lumOff val="15000"/>
                  </a:schemeClr>
                </a:solidFill>
              </a:rPr>
              <a:t>Invitation to notice</a:t>
            </a:r>
          </a:p>
          <a:p>
            <a:pPr fontAlgn="auto">
              <a:buFont typeface="Arial"/>
              <a:buChar char="•"/>
              <a:defRPr/>
            </a:pPr>
            <a:r>
              <a:rPr lang="en-US" dirty="0" smtClean="0">
                <a:solidFill>
                  <a:schemeClr val="tx1">
                    <a:lumMod val="85000"/>
                    <a:lumOff val="15000"/>
                  </a:schemeClr>
                </a:solidFill>
              </a:rPr>
              <a:t>Invitation to imitate</a:t>
            </a:r>
          </a:p>
          <a:p>
            <a:pPr fontAlgn="auto">
              <a:buFont typeface="Arial"/>
              <a:buChar char="•"/>
              <a:defRPr/>
            </a:pPr>
            <a:r>
              <a:rPr lang="en-US" dirty="0" smtClean="0">
                <a:solidFill>
                  <a:schemeClr val="tx1">
                    <a:lumMod val="85000"/>
                    <a:lumOff val="15000"/>
                  </a:schemeClr>
                </a:solidFill>
              </a:rPr>
              <a:t>Invitation to celebrate</a:t>
            </a:r>
          </a:p>
          <a:p>
            <a:pPr fontAlgn="auto">
              <a:buFont typeface="Arial"/>
              <a:buChar char="•"/>
              <a:defRPr/>
            </a:pPr>
            <a:r>
              <a:rPr lang="en-US" dirty="0" smtClean="0">
                <a:solidFill>
                  <a:schemeClr val="tx1">
                    <a:lumMod val="85000"/>
                    <a:lumOff val="15000"/>
                  </a:schemeClr>
                </a:solidFill>
              </a:rPr>
              <a:t>Invitation to collect</a:t>
            </a:r>
          </a:p>
          <a:p>
            <a:pPr fontAlgn="auto">
              <a:buFont typeface="Arial"/>
              <a:buChar char="•"/>
              <a:defRPr/>
            </a:pPr>
            <a:r>
              <a:rPr lang="en-US" dirty="0" smtClean="0">
                <a:solidFill>
                  <a:schemeClr val="tx1">
                    <a:lumMod val="85000"/>
                    <a:lumOff val="15000"/>
                  </a:schemeClr>
                </a:solidFill>
              </a:rPr>
              <a:t>Invitation to write</a:t>
            </a:r>
          </a:p>
          <a:p>
            <a:pPr fontAlgn="auto">
              <a:buFont typeface="Arial"/>
              <a:buChar char="•"/>
              <a:defRPr/>
            </a:pPr>
            <a:r>
              <a:rPr lang="en-US" dirty="0" smtClean="0">
                <a:solidFill>
                  <a:schemeClr val="tx1">
                    <a:lumMod val="85000"/>
                    <a:lumOff val="15000"/>
                  </a:schemeClr>
                </a:solidFill>
              </a:rPr>
              <a:t>Invitation to combine</a:t>
            </a:r>
          </a:p>
          <a:p>
            <a:pPr fontAlgn="auto">
              <a:buFont typeface="Arial"/>
              <a:buChar char="•"/>
              <a:defRPr/>
            </a:pPr>
            <a:r>
              <a:rPr lang="en-US" dirty="0" smtClean="0">
                <a:solidFill>
                  <a:schemeClr val="tx1">
                    <a:lumMod val="85000"/>
                    <a:lumOff val="15000"/>
                  </a:schemeClr>
                </a:solidFill>
              </a:rPr>
              <a:t>Invitation to edit</a:t>
            </a:r>
            <a:endParaRPr lang="en-US" dirty="0">
              <a:solidFill>
                <a:schemeClr val="tx1">
                  <a:lumMod val="85000"/>
                  <a:lumOff val="1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5"/>
      </a:accent6>
      <a:hlink>
        <a:srgbClr val="BB7826"/>
      </a:hlink>
      <a:folHlink>
        <a:srgbClr val="CF9C5F"/>
      </a:folHlink>
    </a:clrScheme>
    <a:fontScheme name="Organic">
      <a:majorFont>
        <a:latin typeface="Garamond"/>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163</TotalTime>
  <Words>1326</Words>
  <Application>Microsoft Office PowerPoint</Application>
  <PresentationFormat>Custom</PresentationFormat>
  <Paragraphs>127</Paragraphs>
  <Slides>29</Slides>
  <Notes>29</Notes>
  <HiddenSlides>0</HiddenSlides>
  <MMClips>0</MMClips>
  <ScaleCrop>false</ScaleCrop>
  <HeadingPairs>
    <vt:vector size="6" baseType="variant">
      <vt:variant>
        <vt:lpstr>Fonts Used</vt:lpstr>
      </vt:variant>
      <vt:variant>
        <vt:i4>4</vt:i4>
      </vt:variant>
      <vt:variant>
        <vt:lpstr>Design Template</vt:lpstr>
      </vt:variant>
      <vt:variant>
        <vt:i4>14</vt:i4>
      </vt:variant>
      <vt:variant>
        <vt:lpstr>Slide Titles</vt:lpstr>
      </vt:variant>
      <vt:variant>
        <vt:i4>29</vt:i4>
      </vt:variant>
    </vt:vector>
  </HeadingPairs>
  <TitlesOfParts>
    <vt:vector size="47" baseType="lpstr">
      <vt:lpstr>Garamond</vt:lpstr>
      <vt:lpstr>Arial</vt:lpstr>
      <vt:lpstr>Calibri</vt:lpstr>
      <vt:lpstr>Times New Roman</vt:lpstr>
      <vt:lpstr>Organic</vt:lpstr>
      <vt:lpstr>Organic</vt:lpstr>
      <vt:lpstr>Organic</vt:lpstr>
      <vt:lpstr>Organic</vt:lpstr>
      <vt:lpstr>Organic</vt:lpstr>
      <vt:lpstr>Organic</vt:lpstr>
      <vt:lpstr>Organic</vt:lpstr>
      <vt:lpstr>Organic</vt:lpstr>
      <vt:lpstr>Organic</vt:lpstr>
      <vt:lpstr>Organic</vt:lpstr>
      <vt:lpstr>Organic</vt:lpstr>
      <vt:lpstr>Organic</vt:lpstr>
      <vt:lpstr>Organic</vt:lpstr>
      <vt:lpstr>Organic</vt:lpstr>
      <vt:lpstr>Commas, Conjunctions,  and a Million Dollars</vt:lpstr>
      <vt:lpstr>Write into the Lesson</vt:lpstr>
      <vt:lpstr>Slide 3</vt:lpstr>
      <vt:lpstr>Writing Next (Graham and Perin 2007) summarizes current research on composition instruction.</vt:lpstr>
      <vt:lpstr>What does work?</vt:lpstr>
      <vt:lpstr>Goals</vt:lpstr>
      <vt:lpstr>Who knew?</vt:lpstr>
      <vt:lpstr>Slide 8</vt:lpstr>
      <vt:lpstr>Slide 9</vt:lpstr>
      <vt:lpstr>Invitation to Notice</vt:lpstr>
      <vt:lpstr>If this were a movie, I’d probably have to kill off my father in the first scene.</vt:lpstr>
      <vt:lpstr>If this were a movie, I’d probably have to kill off my father in the first scene.</vt:lpstr>
      <vt:lpstr>Invitation to Imitate</vt:lpstr>
      <vt:lpstr>Invitation to Celebrate</vt:lpstr>
      <vt:lpstr>Invitation to Collect</vt:lpstr>
      <vt:lpstr>More Noticing</vt:lpstr>
      <vt:lpstr>Slide 17</vt:lpstr>
      <vt:lpstr>Slide 18</vt:lpstr>
      <vt:lpstr>Invitation to Combine</vt:lpstr>
      <vt:lpstr>Invitation to Combine</vt:lpstr>
      <vt:lpstr>The Original Sentence</vt:lpstr>
      <vt:lpstr>Invitation to Edit: How’d They Do It?</vt:lpstr>
      <vt:lpstr>Invitation to Edit: How’d They Do It?</vt:lpstr>
      <vt:lpstr>Invitation to Edit: How’d They Do It?</vt:lpstr>
      <vt:lpstr>Invitation to Edit: How’d They Do It?</vt:lpstr>
      <vt:lpstr>Invitation to Edit: How’d They Do It?</vt:lpstr>
      <vt:lpstr>Extending the Invitation</vt:lpstr>
      <vt:lpstr>Slide 28</vt:lpstr>
      <vt:lpstr>Slide 29</vt:lpstr>
    </vt:vector>
  </TitlesOfParts>
  <Company>Missouri State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Appel, Colleen A</dc:creator>
  <cp:lastModifiedBy>Colleen</cp:lastModifiedBy>
  <cp:revision>18</cp:revision>
  <dcterms:created xsi:type="dcterms:W3CDTF">2014-05-22T16:33:58Z</dcterms:created>
  <dcterms:modified xsi:type="dcterms:W3CDTF">2014-06-04T14:50:00Z</dcterms:modified>
</cp:coreProperties>
</file>